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7"/>
  </p:notesMasterIdLst>
  <p:sldIdLst>
    <p:sldId id="256" r:id="rId2"/>
    <p:sldId id="257" r:id="rId3"/>
    <p:sldId id="316" r:id="rId4"/>
    <p:sldId id="313" r:id="rId5"/>
    <p:sldId id="315" r:id="rId6"/>
    <p:sldId id="314" r:id="rId7"/>
    <p:sldId id="328" r:id="rId8"/>
    <p:sldId id="333" r:id="rId9"/>
    <p:sldId id="337" r:id="rId10"/>
    <p:sldId id="335" r:id="rId11"/>
    <p:sldId id="338" r:id="rId12"/>
    <p:sldId id="345" r:id="rId13"/>
    <p:sldId id="346" r:id="rId14"/>
    <p:sldId id="347" r:id="rId15"/>
    <p:sldId id="348" r:id="rId16"/>
    <p:sldId id="349" r:id="rId17"/>
    <p:sldId id="336" r:id="rId18"/>
    <p:sldId id="339" r:id="rId19"/>
    <p:sldId id="342" r:id="rId20"/>
    <p:sldId id="340" r:id="rId21"/>
    <p:sldId id="341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7" r:id="rId31"/>
    <p:sldId id="325" r:id="rId32"/>
    <p:sldId id="326" r:id="rId33"/>
    <p:sldId id="343" r:id="rId34"/>
    <p:sldId id="344" r:id="rId35"/>
    <p:sldId id="299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AD3CB1-8E26-4D64-A9A1-DEB955F8279E}">
  <a:tblStyle styleId="{0EAD3CB1-8E26-4D64-A9A1-DEB955F827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B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0D3060-B63C-4257-8909-53A89C17F3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79228"/>
  </p:normalViewPr>
  <p:slideViewPr>
    <p:cSldViewPr snapToGrid="0" snapToObjects="1">
      <p:cViewPr varScale="1">
        <p:scale>
          <a:sx n="137" d="100"/>
          <a:sy n="137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306288" y="179766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5465" marR="0" lvl="1" indent="-5565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0932" marR="0" lvl="2" indent="-11131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6397" marR="0" lvl="3" indent="-3997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1863" marR="0" lvl="4" indent="-9562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7329" marR="0" lvl="5" indent="-2428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52794" marR="0" lvl="6" indent="-7994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28260" marR="0" lvl="7" indent="-860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03726" marR="0" lvl="8" indent="-6425" algn="l" rtl="0">
              <a:spcBef>
                <a:spcPts val="0"/>
              </a:spcBef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5465" marR="0" lvl="1" indent="-5565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50932" marR="0" lvl="2" indent="-11131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6397" marR="0" lvl="3" indent="-3997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01863" marR="0" lvl="4" indent="-9562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7329" marR="0" lvl="5" indent="-2428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52794" marR="0" lvl="6" indent="-7994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28260" marR="0" lvl="7" indent="-86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03726" marR="0" lvl="8" indent="-6425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7" descr="Mapr_200-16-46_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6545" y="243967"/>
            <a:ext cx="870455" cy="3237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5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0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5748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69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7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873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16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86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 is repeating itself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Past: 70% of data warehouse projects used to fail.  Fixed-schema ETL technology came along and automated what was previously a manual and brittle task.</a:t>
            </a: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Future: Explosion of Big Data apps, tools and techniques.  Tied to specific data stores (fluid &amp; multiplying).  Inherent schema-centricity of legacy ETL tools prevent them from being used in the extracting and loading (now called ingest) of semi-structured data.  Organizations have resorted to manually-coded data ingest pipelines.  Manually-coded pipelines are unsustainable, but more importantly fail due to drift.  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6907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228600" lvl="0" indent="-1397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StreamSets Data Collector – open source software for building and running data pipelines that accelerates time to analysis </a:t>
            </a:r>
          </a:p>
          <a:p>
            <a:pPr marL="685800" lvl="1" indent="-1651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 –a visual IDE to easily connect sources to destinations--light on schema specification, batch &amp; streaming, on edge and in cluster</a:t>
            </a:r>
          </a:p>
          <a:p>
            <a:pPr marL="685800" lvl="1" indent="-1651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Agility  – data exception handling, data flow evolution, data infrastructure modernization with minimal down time</a:t>
            </a:r>
          </a:p>
          <a:p>
            <a:pPr marL="685800" lvl="1" indent="-1651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Char char="•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 – built-in data cleansing plus ability to adapt to data drift improves downstream data quality; monitor and alert on data KPI’s in real-time. </a:t>
            </a:r>
          </a:p>
          <a:p>
            <a:pPr marL="685800" lvl="1" indent="-14605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5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7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4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6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Drag and drop</a:t>
            </a:r>
          </a:p>
          <a:p>
            <a:r>
              <a:rPr lang="en-US" dirty="0" smtClean="0"/>
              <a:t>Open files and apps</a:t>
            </a:r>
          </a:p>
          <a:p>
            <a:r>
              <a:rPr lang="en-US" dirty="0" smtClean="0"/>
              <a:t>Watch live data come in</a:t>
            </a:r>
          </a:p>
          <a:p>
            <a:r>
              <a:rPr lang="en-US" dirty="0" smtClean="0"/>
              <a:t>Fully read/write</a:t>
            </a:r>
          </a:p>
          <a:p>
            <a:r>
              <a:rPr lang="en-US" dirty="0" smtClean="0"/>
              <a:t>Multiple concurrent reads/writes</a:t>
            </a:r>
          </a:p>
          <a:p>
            <a:r>
              <a:rPr lang="en-US" dirty="0" smtClean="0"/>
              <a:t>Easy to get data in/out</a:t>
            </a:r>
          </a:p>
          <a:p>
            <a:r>
              <a:rPr lang="en-US" dirty="0" smtClean="0"/>
              <a:t>Same namespace paths as Hadoop</a:t>
            </a:r>
          </a:p>
          <a:p>
            <a:r>
              <a:rPr lang="en-US" dirty="0" smtClean="0"/>
              <a:t>Mount with</a:t>
            </a:r>
          </a:p>
          <a:p>
            <a:r>
              <a:rPr lang="en-US" dirty="0" smtClean="0"/>
              <a:t> -o </a:t>
            </a:r>
            <a:r>
              <a:rPr lang="en-US" dirty="0" err="1" smtClean="0"/>
              <a:t>tcp,ver</a:t>
            </a:r>
            <a:r>
              <a:rPr lang="en-US" dirty="0" smtClean="0"/>
              <a:t>=3,nolock</a:t>
            </a:r>
          </a:p>
          <a:p>
            <a:endParaRPr lang="en-US" dirty="0" smtClean="0"/>
          </a:p>
          <a:p>
            <a:r>
              <a:rPr lang="en-US" dirty="0" smtClean="0"/>
              <a:t>Mount a cluster like a disk!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01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291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44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AD9CCC22-8C5C-3947-81D5-9B9F1826B1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66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64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6581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063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144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058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3870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Shape 60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53E8932-7A25-5240-B9BA-D3C5466B7F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85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284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D8A1D-E93C-433E-B146-8DBC42A49C6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3736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832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86493" tIns="43247" rIns="86493" bIns="43247"/>
          <a:lstStyle/>
          <a:p>
            <a:r>
              <a:rPr lang="en-US" dirty="0" smtClean="0"/>
              <a:t>This normalization of access can be emphasized</a:t>
            </a:r>
            <a:r>
              <a:rPr lang="en-US" baseline="0" dirty="0" smtClean="0"/>
              <a:t> for hadoop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</p:spPr>
        <p:txBody>
          <a:bodyPr lIns="86493" tIns="43247" rIns="86493" bIns="43247"/>
          <a:lstStyle/>
          <a:p>
            <a:fld id="{DB4D8079-25DD-4543-B20A-443D2F593F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4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5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pexels-photo-24495_filter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Shape 32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3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Shape 3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Shape 3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 descr="building-1132207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1" y="-1"/>
            <a:ext cx="9143999" cy="514350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502246" y="4060206"/>
            <a:ext cx="5683728" cy="8310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3" name="Shape 123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02246" y="1605644"/>
            <a:ext cx="5683728" cy="20548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pic>
        <p:nvPicPr>
          <p:cNvPr id="125" name="Shape 125" descr="MapR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58" y="1736834"/>
            <a:ext cx="1660100" cy="3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3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 descr="architecture-183993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Shape 128"/>
          <p:cNvCxnSpPr/>
          <p:nvPr/>
        </p:nvCxnSpPr>
        <p:spPr>
          <a:xfrm>
            <a:off x="6725302" y="1478826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502248" y="502532"/>
            <a:ext cx="5722297" cy="2222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Shape 132"/>
          <p:cNvSpPr/>
          <p:nvPr/>
        </p:nvSpPr>
        <p:spPr>
          <a:xfrm>
            <a:off x="6456676" y="215886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8542912" y="652155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134" name="Shape 134" descr="Mapr_200-16-46_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622" y="652155"/>
            <a:ext cx="1660100" cy="36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6725302" y="1478826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/>
          <p:cNvCxnSpPr/>
          <p:nvPr/>
        </p:nvCxnSpPr>
        <p:spPr>
          <a:xfrm>
            <a:off x="6725302" y="1478826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4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 descr="GettyImages-174917571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02247" y="1605644"/>
            <a:ext cx="5722297" cy="2054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Shape 141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Shape 142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Shape 143" descr="MapR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58" y="1736834"/>
            <a:ext cx="1660100" cy="360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cxnSp>
        <p:nvCxnSpPr>
          <p:cNvPr id="145" name="Shape 145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Shape 146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dk1"/>
              </a:buClr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 descr="pexels-photo-24495_filter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502248" y="1605644"/>
            <a:ext cx="5722297" cy="20548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50" name="Shape 150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Shape 151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Shape 152" descr="MapR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58" y="1736834"/>
            <a:ext cx="1660100" cy="36053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cxnSp>
        <p:nvCxnSpPr>
          <p:cNvPr id="154" name="Shape 154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Item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5624" y="898625"/>
            <a:ext cx="8260400" cy="369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5624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tems + 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61" name="Shape 161"/>
          <p:cNvCxnSpPr/>
          <p:nvPr/>
        </p:nvCxnSpPr>
        <p:spPr>
          <a:xfrm>
            <a:off x="0" y="1019125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Shape 162"/>
          <p:cNvCxnSpPr/>
          <p:nvPr/>
        </p:nvCxnSpPr>
        <p:spPr>
          <a:xfrm>
            <a:off x="4560973" y="1018778"/>
            <a:ext cx="0" cy="3850183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Shape 163"/>
          <p:cNvCxnSpPr/>
          <p:nvPr/>
        </p:nvCxnSpPr>
        <p:spPr>
          <a:xfrm>
            <a:off x="6769834" y="1019125"/>
            <a:ext cx="0" cy="3850183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Shape 164"/>
          <p:cNvCxnSpPr/>
          <p:nvPr/>
        </p:nvCxnSpPr>
        <p:spPr>
          <a:xfrm>
            <a:off x="2379981" y="1018778"/>
            <a:ext cx="0" cy="3850183"/>
          </a:xfrm>
          <a:prstGeom prst="straightConnector1">
            <a:avLst/>
          </a:prstGeom>
          <a:noFill/>
          <a:ln w="25400" cap="flat" cmpd="sng">
            <a:solidFill>
              <a:srgbClr val="A7A8A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41663" y="1272780"/>
            <a:ext cx="1868821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2"/>
          </p:nvPr>
        </p:nvSpPr>
        <p:spPr>
          <a:xfrm>
            <a:off x="2603182" y="1272780"/>
            <a:ext cx="1836416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3"/>
          </p:nvPr>
        </p:nvSpPr>
        <p:spPr>
          <a:xfrm>
            <a:off x="4757701" y="1272780"/>
            <a:ext cx="1836416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4"/>
          </p:nvPr>
        </p:nvSpPr>
        <p:spPr>
          <a:xfrm>
            <a:off x="7015859" y="1272780"/>
            <a:ext cx="1836416" cy="330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5"/>
          </p:nvPr>
        </p:nvSpPr>
        <p:spPr>
          <a:xfrm>
            <a:off x="341578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6"/>
          </p:nvPr>
        </p:nvSpPr>
        <p:spPr>
          <a:xfrm>
            <a:off x="2603182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7"/>
          </p:nvPr>
        </p:nvSpPr>
        <p:spPr>
          <a:xfrm>
            <a:off x="4757701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8"/>
          </p:nvPr>
        </p:nvSpPr>
        <p:spPr>
          <a:xfrm>
            <a:off x="7015859" y="1764507"/>
            <a:ext cx="1868905" cy="28920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8255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1313" marR="0" lvl="1" indent="-87313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64039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72266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–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ransition Slid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0"/>
            <a:ext cx="9144002" cy="48745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070783" y="1448432"/>
            <a:ext cx="1073217" cy="10937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464540" y="2181927"/>
            <a:ext cx="5780440" cy="482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7" name="Shape 177"/>
          <p:cNvCxnSpPr/>
          <p:nvPr/>
        </p:nvCxnSpPr>
        <p:spPr>
          <a:xfrm>
            <a:off x="6246291" y="0"/>
            <a:ext cx="0" cy="487454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Shape 178"/>
          <p:cNvCxnSpPr/>
          <p:nvPr/>
        </p:nvCxnSpPr>
        <p:spPr>
          <a:xfrm>
            <a:off x="6246292" y="1448432"/>
            <a:ext cx="289770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Shape 179"/>
          <p:cNvCxnSpPr/>
          <p:nvPr/>
        </p:nvCxnSpPr>
        <p:spPr>
          <a:xfrm>
            <a:off x="1" y="3738373"/>
            <a:ext cx="6246291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Shape 180"/>
          <p:cNvCxnSpPr/>
          <p:nvPr/>
        </p:nvCxnSpPr>
        <p:spPr>
          <a:xfrm>
            <a:off x="8070783" y="1448433"/>
            <a:ext cx="0" cy="342610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8070785" y="2542228"/>
            <a:ext cx="107321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Shape 182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Exampl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565149" y="1042977"/>
            <a:ext cx="8007351" cy="38184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Example with Bylin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6359" y="832473"/>
            <a:ext cx="8383283" cy="3313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75465" marR="0" lvl="1" indent="-5565" algn="l" rtl="0">
              <a:spcBef>
                <a:spcPts val="420"/>
              </a:spcBef>
              <a:buClr>
                <a:srgbClr val="000000"/>
              </a:buClr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0932" marR="0" lvl="2" indent="-11131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6397" marR="0" lvl="3" indent="-3997" algn="l" rtl="0">
              <a:spcBef>
                <a:spcPts val="320"/>
              </a:spcBef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1863" marR="0" lvl="4" indent="-9562" algn="l" rtl="0">
              <a:spcBef>
                <a:spcPts val="320"/>
              </a:spcBef>
              <a:buClr>
                <a:srgbClr val="000000"/>
              </a:buClr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77329" marR="0" lvl="5" indent="-2428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852794" marR="0" lvl="6" indent="-7994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28260" marR="0" lvl="7" indent="-86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03726" marR="0" lvl="8" indent="-6425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565149" y="1301749"/>
            <a:ext cx="8015289" cy="35677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1.pdf" descr="MapR006_DphIV_app_ppt_logotype_rgbRED_noBox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8402" y="4905082"/>
            <a:ext cx="624539" cy="1594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Group 148"/>
          <p:cNvGrpSpPr/>
          <p:nvPr/>
        </p:nvGrpSpPr>
        <p:grpSpPr>
          <a:xfrm>
            <a:off x="404403" y="4837606"/>
            <a:ext cx="326048" cy="208256"/>
            <a:chOff x="0" y="0"/>
            <a:chExt cx="434276" cy="277673"/>
          </a:xfrm>
        </p:grpSpPr>
        <p:sp>
          <p:nvSpPr>
            <p:cNvPr id="141" name="Shape 141"/>
            <p:cNvSpPr/>
            <p:nvPr/>
          </p:nvSpPr>
          <p:spPr>
            <a:xfrm>
              <a:off x="43391" y="46567"/>
              <a:ext cx="168900" cy="23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540" extrusionOk="0">
                  <a:moveTo>
                    <a:pt x="8397" y="21523"/>
                  </a:moveTo>
                  <a:cubicBezTo>
                    <a:pt x="8604" y="21523"/>
                    <a:pt x="12221" y="21523"/>
                    <a:pt x="12635" y="21523"/>
                  </a:cubicBezTo>
                  <a:cubicBezTo>
                    <a:pt x="12738" y="21600"/>
                    <a:pt x="13772" y="21446"/>
                    <a:pt x="12531" y="20443"/>
                  </a:cubicBezTo>
                  <a:cubicBezTo>
                    <a:pt x="10774" y="18823"/>
                    <a:pt x="7674" y="16200"/>
                    <a:pt x="5194" y="12266"/>
                  </a:cubicBezTo>
                  <a:cubicBezTo>
                    <a:pt x="3333" y="9489"/>
                    <a:pt x="2816" y="2623"/>
                    <a:pt x="9741" y="2469"/>
                  </a:cubicBezTo>
                  <a:cubicBezTo>
                    <a:pt x="9741" y="2469"/>
                    <a:pt x="19766" y="2546"/>
                    <a:pt x="20903" y="2469"/>
                  </a:cubicBezTo>
                  <a:cubicBezTo>
                    <a:pt x="20283" y="1389"/>
                    <a:pt x="21316" y="463"/>
                    <a:pt x="21316" y="463"/>
                  </a:cubicBezTo>
                  <a:lnTo>
                    <a:pt x="10464" y="0"/>
                  </a:lnTo>
                  <a:cubicBezTo>
                    <a:pt x="2093" y="386"/>
                    <a:pt x="-284" y="4937"/>
                    <a:pt x="26" y="8717"/>
                  </a:cubicBezTo>
                  <a:cubicBezTo>
                    <a:pt x="233" y="12189"/>
                    <a:pt x="7364" y="20597"/>
                    <a:pt x="7467" y="20906"/>
                  </a:cubicBezTo>
                  <a:cubicBezTo>
                    <a:pt x="7674" y="21137"/>
                    <a:pt x="7881" y="21446"/>
                    <a:pt x="8397" y="21523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282602" y="27547"/>
              <a:ext cx="124155" cy="75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18045" extrusionOk="0">
                  <a:moveTo>
                    <a:pt x="28" y="2173"/>
                  </a:moveTo>
                  <a:cubicBezTo>
                    <a:pt x="-377" y="984"/>
                    <a:pt x="3673" y="-1592"/>
                    <a:pt x="7048" y="1380"/>
                  </a:cubicBezTo>
                  <a:cubicBezTo>
                    <a:pt x="10558" y="4749"/>
                    <a:pt x="13933" y="15847"/>
                    <a:pt x="17308" y="16243"/>
                  </a:cubicBezTo>
                  <a:cubicBezTo>
                    <a:pt x="19198" y="16243"/>
                    <a:pt x="19603" y="13865"/>
                    <a:pt x="19333" y="12081"/>
                  </a:cubicBezTo>
                  <a:cubicBezTo>
                    <a:pt x="19063" y="10298"/>
                    <a:pt x="17848" y="7325"/>
                    <a:pt x="18118" y="6929"/>
                  </a:cubicBezTo>
                  <a:cubicBezTo>
                    <a:pt x="18388" y="6533"/>
                    <a:pt x="19333" y="8316"/>
                    <a:pt x="20008" y="10892"/>
                  </a:cubicBezTo>
                  <a:cubicBezTo>
                    <a:pt x="20548" y="12676"/>
                    <a:pt x="21223" y="17234"/>
                    <a:pt x="18253" y="17828"/>
                  </a:cubicBezTo>
                  <a:cubicBezTo>
                    <a:pt x="17713" y="18026"/>
                    <a:pt x="14203" y="20008"/>
                    <a:pt x="7723" y="6731"/>
                  </a:cubicBezTo>
                  <a:cubicBezTo>
                    <a:pt x="5293" y="2173"/>
                    <a:pt x="2998" y="2569"/>
                    <a:pt x="1108" y="3164"/>
                  </a:cubicBezTo>
                  <a:cubicBezTo>
                    <a:pt x="568" y="3164"/>
                    <a:pt x="28" y="2173"/>
                    <a:pt x="28" y="2173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344937" y="-1"/>
              <a:ext cx="89340" cy="141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44" h="20010" extrusionOk="0">
                  <a:moveTo>
                    <a:pt x="16560" y="13874"/>
                  </a:moveTo>
                  <a:cubicBezTo>
                    <a:pt x="17100" y="12817"/>
                    <a:pt x="17820" y="10352"/>
                    <a:pt x="12060" y="6478"/>
                  </a:cubicBezTo>
                  <a:cubicBezTo>
                    <a:pt x="11700" y="6243"/>
                    <a:pt x="11160" y="5656"/>
                    <a:pt x="10080" y="4952"/>
                  </a:cubicBezTo>
                  <a:cubicBezTo>
                    <a:pt x="7560" y="3426"/>
                    <a:pt x="8280" y="1665"/>
                    <a:pt x="8280" y="1430"/>
                  </a:cubicBezTo>
                  <a:cubicBezTo>
                    <a:pt x="9000" y="256"/>
                    <a:pt x="10080" y="-96"/>
                    <a:pt x="10440" y="21"/>
                  </a:cubicBezTo>
                  <a:cubicBezTo>
                    <a:pt x="10800" y="139"/>
                    <a:pt x="11700" y="608"/>
                    <a:pt x="12060" y="843"/>
                  </a:cubicBezTo>
                  <a:cubicBezTo>
                    <a:pt x="12240" y="961"/>
                    <a:pt x="12060" y="1195"/>
                    <a:pt x="11880" y="1547"/>
                  </a:cubicBezTo>
                  <a:cubicBezTo>
                    <a:pt x="10980" y="2721"/>
                    <a:pt x="10440" y="3778"/>
                    <a:pt x="14040" y="6008"/>
                  </a:cubicBezTo>
                  <a:cubicBezTo>
                    <a:pt x="17100" y="8004"/>
                    <a:pt x="21600" y="12700"/>
                    <a:pt x="18720" y="16221"/>
                  </a:cubicBezTo>
                  <a:cubicBezTo>
                    <a:pt x="14580" y="21504"/>
                    <a:pt x="0" y="19978"/>
                    <a:pt x="0" y="19156"/>
                  </a:cubicBezTo>
                  <a:cubicBezTo>
                    <a:pt x="0" y="18569"/>
                    <a:pt x="720" y="18687"/>
                    <a:pt x="2340" y="18804"/>
                  </a:cubicBezTo>
                  <a:cubicBezTo>
                    <a:pt x="8460" y="19508"/>
                    <a:pt x="15300" y="17630"/>
                    <a:pt x="16560" y="13874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315006" y="74571"/>
              <a:ext cx="17794" cy="17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444" h="19246" extrusionOk="0">
                  <a:moveTo>
                    <a:pt x="2078" y="6388"/>
                  </a:moveTo>
                  <a:cubicBezTo>
                    <a:pt x="-2722" y="9088"/>
                    <a:pt x="2078" y="14488"/>
                    <a:pt x="3678" y="16288"/>
                  </a:cubicBezTo>
                  <a:cubicBezTo>
                    <a:pt x="8478" y="20788"/>
                    <a:pt x="18878" y="19888"/>
                    <a:pt x="17278" y="15388"/>
                  </a:cubicBezTo>
                  <a:cubicBezTo>
                    <a:pt x="15678" y="9988"/>
                    <a:pt x="14078" y="988"/>
                    <a:pt x="8478" y="88"/>
                  </a:cubicBezTo>
                  <a:cubicBezTo>
                    <a:pt x="-2722" y="-812"/>
                    <a:pt x="2878" y="5488"/>
                    <a:pt x="2078" y="6388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79220" y="16827"/>
              <a:ext cx="142777" cy="13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17180" extrusionOk="0">
                  <a:moveTo>
                    <a:pt x="20250" y="14635"/>
                  </a:moveTo>
                  <a:cubicBezTo>
                    <a:pt x="20018" y="14421"/>
                    <a:pt x="18624" y="13887"/>
                    <a:pt x="18508" y="13780"/>
                  </a:cubicBezTo>
                  <a:cubicBezTo>
                    <a:pt x="10147" y="21158"/>
                    <a:pt x="4108" y="10572"/>
                    <a:pt x="4340" y="6081"/>
                  </a:cubicBezTo>
                  <a:cubicBezTo>
                    <a:pt x="4340" y="6081"/>
                    <a:pt x="4340" y="6081"/>
                    <a:pt x="4340" y="6081"/>
                  </a:cubicBezTo>
                  <a:cubicBezTo>
                    <a:pt x="4921" y="1055"/>
                    <a:pt x="8985" y="1590"/>
                    <a:pt x="9682" y="1590"/>
                  </a:cubicBezTo>
                  <a:cubicBezTo>
                    <a:pt x="10147" y="1483"/>
                    <a:pt x="10031" y="1483"/>
                    <a:pt x="10147" y="1483"/>
                  </a:cubicBezTo>
                  <a:cubicBezTo>
                    <a:pt x="10960" y="1483"/>
                    <a:pt x="11192" y="413"/>
                    <a:pt x="10263" y="307"/>
                  </a:cubicBezTo>
                  <a:cubicBezTo>
                    <a:pt x="10147" y="200"/>
                    <a:pt x="9334" y="93"/>
                    <a:pt x="9218" y="93"/>
                  </a:cubicBezTo>
                  <a:cubicBezTo>
                    <a:pt x="4108" y="-121"/>
                    <a:pt x="1437" y="-442"/>
                    <a:pt x="160" y="5225"/>
                  </a:cubicBezTo>
                  <a:cubicBezTo>
                    <a:pt x="-1350" y="12390"/>
                    <a:pt x="8289" y="16025"/>
                    <a:pt x="10379" y="16667"/>
                  </a:cubicBezTo>
                  <a:cubicBezTo>
                    <a:pt x="15953" y="18057"/>
                    <a:pt x="19669" y="16346"/>
                    <a:pt x="20134" y="14849"/>
                  </a:cubicBezTo>
                  <a:cubicBezTo>
                    <a:pt x="20250" y="14742"/>
                    <a:pt x="20250" y="14635"/>
                    <a:pt x="20250" y="14635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-1" y="193487"/>
              <a:ext cx="60792" cy="83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37" h="18394" extrusionOk="0">
                  <a:moveTo>
                    <a:pt x="17255" y="9500"/>
                  </a:moveTo>
                  <a:cubicBezTo>
                    <a:pt x="17992" y="8774"/>
                    <a:pt x="18237" y="7866"/>
                    <a:pt x="18237" y="7140"/>
                  </a:cubicBezTo>
                  <a:cubicBezTo>
                    <a:pt x="17992" y="5144"/>
                    <a:pt x="17010" y="-3206"/>
                    <a:pt x="13328" y="1332"/>
                  </a:cubicBezTo>
                  <a:lnTo>
                    <a:pt x="1792" y="13312"/>
                  </a:lnTo>
                  <a:cubicBezTo>
                    <a:pt x="-3363" y="18394"/>
                    <a:pt x="4001" y="18212"/>
                    <a:pt x="6455" y="18394"/>
                  </a:cubicBezTo>
                  <a:cubicBezTo>
                    <a:pt x="8664" y="18394"/>
                    <a:pt x="9155" y="17849"/>
                    <a:pt x="9646" y="17123"/>
                  </a:cubicBezTo>
                  <a:cubicBezTo>
                    <a:pt x="10382" y="16397"/>
                    <a:pt x="17255" y="9500"/>
                    <a:pt x="17255" y="9500"/>
                  </a:cubicBezTo>
                  <a:close/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204676" y="174411"/>
              <a:ext cx="163607" cy="103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6" h="19255" extrusionOk="0">
                  <a:moveTo>
                    <a:pt x="8981" y="6534"/>
                  </a:moveTo>
                  <a:cubicBezTo>
                    <a:pt x="11024" y="11317"/>
                    <a:pt x="14332" y="17489"/>
                    <a:pt x="14429" y="17951"/>
                  </a:cubicBezTo>
                  <a:cubicBezTo>
                    <a:pt x="14721" y="18414"/>
                    <a:pt x="15111" y="19031"/>
                    <a:pt x="15597" y="19186"/>
                  </a:cubicBezTo>
                  <a:cubicBezTo>
                    <a:pt x="15792" y="19340"/>
                    <a:pt x="18516" y="19186"/>
                    <a:pt x="18808" y="19186"/>
                  </a:cubicBezTo>
                  <a:cubicBezTo>
                    <a:pt x="18905" y="19186"/>
                    <a:pt x="20170" y="19186"/>
                    <a:pt x="18808" y="16871"/>
                  </a:cubicBezTo>
                  <a:cubicBezTo>
                    <a:pt x="17251" y="14249"/>
                    <a:pt x="14429" y="8694"/>
                    <a:pt x="12873" y="6071"/>
                  </a:cubicBezTo>
                  <a:cubicBezTo>
                    <a:pt x="10051" y="980"/>
                    <a:pt x="9175" y="-2260"/>
                    <a:pt x="7035" y="1906"/>
                  </a:cubicBezTo>
                  <a:lnTo>
                    <a:pt x="5575" y="4837"/>
                  </a:lnTo>
                  <a:lnTo>
                    <a:pt x="808" y="14866"/>
                  </a:lnTo>
                  <a:cubicBezTo>
                    <a:pt x="-1430" y="19186"/>
                    <a:pt x="1586" y="19031"/>
                    <a:pt x="2559" y="19186"/>
                  </a:cubicBezTo>
                  <a:cubicBezTo>
                    <a:pt x="3532" y="19186"/>
                    <a:pt x="3629" y="18723"/>
                    <a:pt x="3921" y="18106"/>
                  </a:cubicBezTo>
                </a:path>
              </a:pathLst>
            </a:custGeom>
            <a:solidFill>
              <a:srgbClr val="6A7D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50"/>
            </a:p>
          </p:txBody>
        </p:sp>
      </p:grpSp>
      <p:sp>
        <p:nvSpPr>
          <p:cNvPr id="149" name="Shape 149"/>
          <p:cNvSpPr/>
          <p:nvPr/>
        </p:nvSpPr>
        <p:spPr>
          <a:xfrm>
            <a:off x="6294005" y="4938273"/>
            <a:ext cx="1771890" cy="10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900">
                <a:solidFill>
                  <a:srgbClr val="808080"/>
                </a:solidFill>
              </a:defRPr>
            </a:lvl1pPr>
          </a:lstStyle>
          <a:p>
            <a:pPr>
              <a:defRPr sz="2400">
                <a:solidFill>
                  <a:srgbClr val="000000"/>
                </a:solidFill>
              </a:defRPr>
            </a:pPr>
            <a:r>
              <a:rPr sz="675" dirty="0">
                <a:solidFill>
                  <a:srgbClr val="808080"/>
                </a:solidFill>
              </a:rPr>
              <a:t>© </a:t>
            </a:r>
            <a:r>
              <a:rPr sz="675" dirty="0" smtClean="0">
                <a:solidFill>
                  <a:srgbClr val="808080"/>
                </a:solidFill>
              </a:rPr>
              <a:t>201</a:t>
            </a:r>
            <a:r>
              <a:rPr lang="en-GB" sz="675" dirty="0" smtClean="0">
                <a:solidFill>
                  <a:srgbClr val="808080"/>
                </a:solidFill>
              </a:rPr>
              <a:t>6</a:t>
            </a:r>
            <a:r>
              <a:rPr sz="675" dirty="0" smtClean="0">
                <a:solidFill>
                  <a:srgbClr val="808080"/>
                </a:solidFill>
              </a:rPr>
              <a:t> </a:t>
            </a:r>
            <a:r>
              <a:rPr sz="675" dirty="0">
                <a:solidFill>
                  <a:srgbClr val="808080"/>
                </a:solidFill>
              </a:rPr>
              <a:t>MapR Technologies</a:t>
            </a:r>
          </a:p>
        </p:txBody>
      </p:sp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457557" y="1"/>
            <a:ext cx="8236037" cy="110460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727406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1732" y="205980"/>
            <a:ext cx="7968722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1.pdf" descr="MapR006_DphIV_app_ppt_logotype_rgbRED_noBox.ep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8402" y="4905082"/>
            <a:ext cx="624539" cy="15940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8626378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0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 descr="GettyImages-164456141_Red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94" y="-1"/>
            <a:ext cx="9144000" cy="487454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40273" y="2181927"/>
            <a:ext cx="5806020" cy="482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6246291" y="0"/>
            <a:ext cx="0" cy="487454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Shape 58"/>
          <p:cNvCxnSpPr/>
          <p:nvPr/>
        </p:nvCxnSpPr>
        <p:spPr>
          <a:xfrm>
            <a:off x="6246292" y="1448432"/>
            <a:ext cx="2897709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Shape 59"/>
          <p:cNvCxnSpPr/>
          <p:nvPr/>
        </p:nvCxnSpPr>
        <p:spPr>
          <a:xfrm>
            <a:off x="1" y="3738373"/>
            <a:ext cx="6246291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Shape 60"/>
          <p:cNvCxnSpPr/>
          <p:nvPr/>
        </p:nvCxnSpPr>
        <p:spPr>
          <a:xfrm>
            <a:off x="8070783" y="1448433"/>
            <a:ext cx="0" cy="342610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>
            <a:off x="8070785" y="2542228"/>
            <a:ext cx="1073217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itl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 descr="architecture-18507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-1"/>
            <a:ext cx="9143999" cy="518975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lt1"/>
              </a:buClr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Shape 72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Shape 7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Shape 7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Shape 7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 descr="building-1132207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1" y="-1"/>
            <a:ext cx="9143999" cy="5143501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Shape 79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lt1"/>
              </a:buClr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Shape 82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Shape 8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 descr="architecture-183993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861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>
            <a:off x="0" y="3802620"/>
            <a:ext cx="6725302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502247" y="502532"/>
            <a:ext cx="5931186" cy="22222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" name="Shape 90" descr="MapR_white_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4339" y="1046775"/>
            <a:ext cx="1697920" cy="3699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chemeClr val="dk1"/>
              </a:buClr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2" name="Shape 92" descr="Mapr_200-16-46_R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Shape 94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Shape 96" descr="Mapr_200-16-46_R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Mapr_200-16-46_R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_4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GettyImages-174917571_fil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hape 100"/>
          <p:cNvCxnSpPr/>
          <p:nvPr/>
        </p:nvCxnSpPr>
        <p:spPr>
          <a:xfrm>
            <a:off x="-25521" y="3801811"/>
            <a:ext cx="6750823" cy="809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502247" y="1438276"/>
            <a:ext cx="5931186" cy="22217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buClr>
                <a:srgbClr val="000000"/>
              </a:buClr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000000"/>
              </a:buClr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3" name="Shape 103" descr="Mapr_200-16-46_R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9290" y="1339924"/>
            <a:ext cx="2414710" cy="897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>
            <a:off x="6729290" y="1332052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Shape 105"/>
          <p:cNvCxnSpPr/>
          <p:nvPr/>
        </p:nvCxnSpPr>
        <p:spPr>
          <a:xfrm>
            <a:off x="6725302" y="1"/>
            <a:ext cx="0" cy="5189757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Shape 106"/>
          <p:cNvCxnSpPr/>
          <p:nvPr/>
        </p:nvCxnSpPr>
        <p:spPr>
          <a:xfrm>
            <a:off x="6725302" y="2242048"/>
            <a:ext cx="2418698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_Cover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 descr="architecture-185073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000" cy="5189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502248" y="1605644"/>
            <a:ext cx="5722297" cy="20276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110" name="Shape 110"/>
          <p:cNvCxnSpPr/>
          <p:nvPr/>
        </p:nvCxnSpPr>
        <p:spPr>
          <a:xfrm>
            <a:off x="6456676" y="0"/>
            <a:ext cx="0" cy="51435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Shape 111"/>
          <p:cNvCxnSpPr/>
          <p:nvPr/>
        </p:nvCxnSpPr>
        <p:spPr>
          <a:xfrm>
            <a:off x="0" y="3802620"/>
            <a:ext cx="6456676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>
            <a:off x="6456676" y="1300564"/>
            <a:ext cx="2692414" cy="17868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pic>
        <p:nvPicPr>
          <p:cNvPr id="114" name="Shape 114" descr="Mapr_200-16-46_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622" y="1736834"/>
            <a:ext cx="1660100" cy="36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80"/>
              </a:spcBef>
              <a:buClr>
                <a:srgbClr val="FFFFFF"/>
              </a:buClr>
              <a:buFont typeface="Arial"/>
              <a:buNone/>
              <a:defRPr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" y="4880489"/>
            <a:ext cx="9151146" cy="26301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0947" y="898625"/>
            <a:ext cx="8260400" cy="369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11138" marR="0" lvl="0" indent="-71438" algn="l" rtl="0">
              <a:spcBef>
                <a:spcPts val="440"/>
              </a:spcBef>
              <a:buClr>
                <a:srgbClr val="000000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lvl="1" indent="-100012" algn="l" rtl="0">
              <a:spcBef>
                <a:spcPts val="380"/>
              </a:spcBef>
              <a:buClr>
                <a:srgbClr val="000000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87939" marR="0" lvl="2" indent="-138639" algn="l" rtl="0">
              <a:spcBef>
                <a:spcPts val="320"/>
              </a:spcBef>
              <a:buClr>
                <a:srgbClr val="00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62866" marR="0" lvl="3" indent="-159566" algn="l" rtl="0">
              <a:spcBef>
                <a:spcPts val="280"/>
              </a:spcBef>
              <a:buClr>
                <a:srgbClr val="000000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31601" marR="0" lvl="4" indent="-161600" algn="l" rtl="0">
              <a:spcBef>
                <a:spcPts val="240"/>
              </a:spcBef>
              <a:buClr>
                <a:srgbClr val="000000"/>
              </a:buClr>
              <a:buSzPct val="100000"/>
              <a:buFont typeface="Arial"/>
              <a:buChar char="»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15061" marR="0" lvl="5" indent="-106810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90528" marR="0" lvl="6" indent="-112378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65993" marR="0" lvl="7" indent="-105243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1459" marR="0" lvl="8" indent="-110809" algn="l" rtl="0">
              <a:spcBef>
                <a:spcPts val="42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7032038" y="4960685"/>
            <a:ext cx="1527693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2017 MapR Technologies</a:t>
            </a:r>
          </a:p>
        </p:txBody>
      </p:sp>
      <p:sp>
        <p:nvSpPr>
          <p:cNvPr id="13" name="Shape 13"/>
          <p:cNvSpPr txBox="1"/>
          <p:nvPr/>
        </p:nvSpPr>
        <p:spPr>
          <a:xfrm>
            <a:off x="5957426" y="4961727"/>
            <a:ext cx="1033987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MapR Confidential</a:t>
            </a:r>
          </a:p>
        </p:txBody>
      </p:sp>
      <p:sp>
        <p:nvSpPr>
          <p:cNvPr id="14" name="Shape 14"/>
          <p:cNvSpPr txBox="1"/>
          <p:nvPr/>
        </p:nvSpPr>
        <p:spPr>
          <a:xfrm>
            <a:off x="8711347" y="4902901"/>
            <a:ext cx="647869" cy="228600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hape 15"/>
          <p:cNvCxnSpPr/>
          <p:nvPr/>
        </p:nvCxnSpPr>
        <p:spPr>
          <a:xfrm>
            <a:off x="7032037" y="4874540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8559731" y="4874540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Shape 17" descr="Mapr_200-16-46_R-01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67334" y="4880362"/>
            <a:ext cx="714113" cy="265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hape 18"/>
          <p:cNvCxnSpPr/>
          <p:nvPr/>
        </p:nvCxnSpPr>
        <p:spPr>
          <a:xfrm>
            <a:off x="1290973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>
            <a:off x="558252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20"/>
          <p:cNvCxnSpPr/>
          <p:nvPr/>
        </p:nvCxnSpPr>
        <p:spPr>
          <a:xfrm>
            <a:off x="7032037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21"/>
          <p:cNvCxnSpPr/>
          <p:nvPr/>
        </p:nvCxnSpPr>
        <p:spPr>
          <a:xfrm>
            <a:off x="8559731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22"/>
          <p:cNvCxnSpPr/>
          <p:nvPr/>
        </p:nvCxnSpPr>
        <p:spPr>
          <a:xfrm>
            <a:off x="1290973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7032037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>
            <a:off x="8559731" y="4874542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>
            <a:off x="1290973" y="4878943"/>
            <a:ext cx="0" cy="268961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70" r:id="rId19"/>
    <p:sldLayoutId id="2147483671" r:id="rId20"/>
    <p:sldLayoutId id="214748367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emf"/><Relationship Id="rId1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tif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502248" y="1438812"/>
            <a:ext cx="5930991" cy="2221700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Ingest</a:t>
            </a:r>
            <a:endParaRPr lang="en-US" sz="2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502246" y="3993426"/>
            <a:ext cx="5930992" cy="9861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9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Carsten Hufe</a:t>
            </a:r>
            <a:r>
              <a:rPr lang="en-US" sz="1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9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Senior Data Engineer</a:t>
            </a:r>
            <a:endParaRPr lang="en-US" sz="19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38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1900" b="1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17. October 2017</a:t>
            </a:r>
            <a:endParaRPr lang="en-US" sz="19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MapR</a:t>
            </a: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Components for Data Ingest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79166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 smtClean="0"/>
              <a:t>MapR</a:t>
            </a:r>
            <a:r>
              <a:rPr lang="en-US" sz="2400" dirty="0" smtClean="0"/>
              <a:t>-Streams</a:t>
            </a:r>
          </a:p>
          <a:p>
            <a:r>
              <a:rPr lang="en-US" sz="2400" dirty="0" err="1" smtClean="0"/>
              <a:t>MapR</a:t>
            </a:r>
            <a:r>
              <a:rPr lang="en-US" sz="2400" dirty="0" smtClean="0"/>
              <a:t>-DB</a:t>
            </a:r>
            <a:endParaRPr lang="en-US" sz="2400" dirty="0" smtClean="0"/>
          </a:p>
          <a:p>
            <a:r>
              <a:rPr lang="en-US" sz="2400" dirty="0" err="1" smtClean="0"/>
              <a:t>MapR</a:t>
            </a:r>
            <a:r>
              <a:rPr lang="en-US" sz="2400" dirty="0" smtClean="0"/>
              <a:t>-FS using Java API or Hadoop fs command</a:t>
            </a:r>
          </a:p>
          <a:p>
            <a:r>
              <a:rPr lang="en-US" sz="2400" dirty="0" smtClean="0"/>
              <a:t>NFS / </a:t>
            </a:r>
            <a:r>
              <a:rPr lang="en-US" sz="2400" dirty="0" smtClean="0"/>
              <a:t>Fuse / POSIX</a:t>
            </a:r>
            <a:endParaRPr lang="en-US" sz="2400" dirty="0" smtClean="0"/>
          </a:p>
          <a:p>
            <a:r>
              <a:rPr lang="en-US" sz="2400" dirty="0" err="1" smtClean="0"/>
              <a:t>HttpFS</a:t>
            </a:r>
            <a:endParaRPr lang="en-US" sz="2400" dirty="0" smtClean="0"/>
          </a:p>
          <a:p>
            <a:r>
              <a:rPr lang="en-US" sz="2400" dirty="0" err="1" smtClean="0"/>
              <a:t>Sqoop</a:t>
            </a:r>
            <a:endParaRPr lang="en-US" sz="2400" dirty="0" smtClean="0"/>
          </a:p>
          <a:p>
            <a:r>
              <a:rPr lang="en-US" sz="2400" dirty="0" smtClean="0"/>
              <a:t>Flume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</a:t>
            </a:r>
            <a:r>
              <a:rPr lang="en-US" dirty="0" smtClean="0"/>
              <a:t> Components and Tools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527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Ingestion is key to a Converged Platform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 bwMode="auto">
          <a:xfrm>
            <a:off x="2205384" y="1170215"/>
            <a:ext cx="6498203" cy="3279321"/>
          </a:xfrm>
          <a:prstGeom prst="homePlate">
            <a:avLst>
              <a:gd name="adj" fmla="val 13073"/>
            </a:avLst>
          </a:prstGeom>
          <a:solidFill>
            <a:schemeClr val="accent2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31059" y="1170215"/>
            <a:ext cx="1747112" cy="3279321"/>
          </a:xfrm>
          <a:prstGeom prst="rect">
            <a:avLst/>
          </a:prstGeom>
          <a:solidFill>
            <a:srgbClr val="2C536A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8272" y="1538161"/>
            <a:ext cx="1483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Databases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8272" y="2375543"/>
            <a:ext cx="1483429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Log data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(w/ light transformation</a:t>
            </a:r>
            <a:r>
              <a:rPr lang="en-US" sz="135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1422" y="3410790"/>
            <a:ext cx="1828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High volume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raw data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ingestion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72339" y="1592227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err="1">
                <a:solidFill>
                  <a:schemeClr val="bg1">
                    <a:lumMod val="95000"/>
                  </a:schemeClr>
                </a:solidFill>
              </a:rPr>
              <a:t>Sqoop</a:t>
            </a:r>
            <a:endParaRPr lang="en-US" sz="105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7379" y="1597861"/>
            <a:ext cx="18149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Custom Connectors </a:t>
            </a:r>
          </a:p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(e.g. Teradata Connector)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72339" y="2563777"/>
            <a:ext cx="5806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Flume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21009" y="2571750"/>
            <a:ext cx="11224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MapR Streams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72339" y="3535339"/>
            <a:ext cx="4908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NFS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27763" y="3590264"/>
            <a:ext cx="10054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>
                    <a:lumMod val="95000"/>
                  </a:schemeClr>
                </a:solidFill>
              </a:rPr>
              <a:t>POSIX 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60873" y="43701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6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POSIX Client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6212" y="767896"/>
            <a:ext cx="8259762" cy="3695700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b="1" dirty="0" smtClean="0"/>
              <a:t>HPC deployments</a:t>
            </a:r>
          </a:p>
          <a:p>
            <a:pPr lvl="1"/>
            <a:r>
              <a:rPr lang="en-US" dirty="0" smtClean="0"/>
              <a:t>HPC deployments require high performance access to data stored in </a:t>
            </a:r>
            <a:r>
              <a:rPr lang="en-US" dirty="0" err="1" smtClean="0"/>
              <a:t>MapR</a:t>
            </a:r>
            <a:r>
              <a:rPr lang="en-US" dirty="0" smtClean="0"/>
              <a:t> Platform. HPC Applications </a:t>
            </a:r>
            <a:r>
              <a:rPr lang="en-US" dirty="0" smtClean="0"/>
              <a:t>- often </a:t>
            </a:r>
            <a:r>
              <a:rPr lang="en-US" dirty="0" smtClean="0"/>
              <a:t>written in C/C++ without HDFS APIs – can now read/write data without changing a single line of code. </a:t>
            </a:r>
          </a:p>
          <a:p>
            <a:endParaRPr lang="en-US" dirty="0" smtClean="0"/>
          </a:p>
          <a:p>
            <a:r>
              <a:rPr lang="en-US" b="1" dirty="0" smtClean="0"/>
              <a:t>Cloud Providers</a:t>
            </a:r>
          </a:p>
          <a:p>
            <a:pPr lvl="1"/>
            <a:r>
              <a:rPr lang="en-US" dirty="0" smtClean="0"/>
              <a:t>Cloud providers that provide Hadoop as a service can also use Hadoop as a store for tenant data. Launching client/tenant cloud instances with </a:t>
            </a:r>
            <a:r>
              <a:rPr lang="en-US" dirty="0" err="1" smtClean="0"/>
              <a:t>MapR</a:t>
            </a:r>
            <a:r>
              <a:rPr lang="en-US" dirty="0" smtClean="0"/>
              <a:t> POSIX Client provides access to the tenant data instantly and securely.</a:t>
            </a:r>
          </a:p>
          <a:p>
            <a:endParaRPr lang="en-US" dirty="0" smtClean="0"/>
          </a:p>
          <a:p>
            <a:r>
              <a:rPr lang="en-US" b="1" dirty="0" smtClean="0"/>
              <a:t>Ingesting logs from Web Servers/Application Servers</a:t>
            </a:r>
          </a:p>
          <a:p>
            <a:pPr lvl="1"/>
            <a:r>
              <a:rPr lang="en-US" dirty="0" err="1" smtClean="0"/>
              <a:t>MapR</a:t>
            </a:r>
            <a:r>
              <a:rPr lang="en-US" dirty="0" smtClean="0"/>
              <a:t> POSIX Client allows every web server to directly write to the </a:t>
            </a:r>
            <a:r>
              <a:rPr lang="en-US" dirty="0" err="1" smtClean="0"/>
              <a:t>MapR</a:t>
            </a:r>
            <a:r>
              <a:rPr lang="en-US" dirty="0" smtClean="0"/>
              <a:t> cluster. To all local applications, the logs still appear local, but are actually ingested into the cluster </a:t>
            </a:r>
            <a:r>
              <a:rPr lang="en-US" dirty="0" smtClean="0"/>
              <a:t>in real-time</a:t>
            </a:r>
            <a:r>
              <a:rPr lang="en-US" dirty="0" smtClean="0"/>
              <a:t>. This can then be combined with other real-time technologies from </a:t>
            </a:r>
            <a:r>
              <a:rPr lang="en-US" dirty="0" err="1" smtClean="0"/>
              <a:t>MapR</a:t>
            </a:r>
            <a:r>
              <a:rPr lang="en-US" dirty="0" smtClean="0"/>
              <a:t> like </a:t>
            </a:r>
            <a:r>
              <a:rPr lang="en-US" dirty="0" smtClean="0"/>
              <a:t>Spark </a:t>
            </a:r>
            <a:r>
              <a:rPr lang="en-US" dirty="0" smtClean="0"/>
              <a:t>streaming to create real-time analytics feedback systems.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3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/>
          <p:cNvSpPr/>
          <p:nvPr/>
        </p:nvSpPr>
        <p:spPr bwMode="auto">
          <a:xfrm>
            <a:off x="1191" y="849924"/>
            <a:ext cx="9141619" cy="3956538"/>
          </a:xfrm>
          <a:prstGeom prst="rect">
            <a:avLst/>
          </a:prstGeom>
          <a:solidFill>
            <a:srgbClr val="00274C">
              <a:alpha val="76863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MapR POSIX Client: Secure</a:t>
            </a:r>
            <a:r>
              <a:rPr lang="en-US" dirty="0"/>
              <a:t> </a:t>
            </a:r>
            <a:r>
              <a:rPr lang="en-US" dirty="0" smtClean="0"/>
              <a:t>Faster Native Access</a:t>
            </a:r>
            <a:endParaRPr lang="en-US" dirty="0"/>
          </a:p>
        </p:txBody>
      </p:sp>
      <p:sp>
        <p:nvSpPr>
          <p:cNvPr id="48" name="Big text box"/>
          <p:cNvSpPr txBox="1"/>
          <p:nvPr/>
        </p:nvSpPr>
        <p:spPr>
          <a:xfrm>
            <a:off x="5609470" y="1047268"/>
            <a:ext cx="3472052" cy="288539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457040"/>
            <a:r>
              <a:rPr lang="en-US" sz="1050" dirty="0">
                <a:solidFill>
                  <a:srgbClr val="FFFFFF"/>
                </a:solidFill>
              </a:rPr>
              <a:t>MapR data access options:</a:t>
            </a:r>
          </a:p>
          <a:p>
            <a:pPr defTabSz="457040"/>
            <a:endParaRPr lang="en-US" sz="1050" dirty="0">
              <a:solidFill>
                <a:srgbClr val="FFFFFF"/>
              </a:solidFill>
            </a:endParaRPr>
          </a:p>
          <a:p>
            <a:pPr marL="257130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HDFS API – requires recoding existing apps</a:t>
            </a:r>
          </a:p>
          <a:p>
            <a:pPr marL="257130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Standard read/write NFS – no client installation</a:t>
            </a:r>
          </a:p>
          <a:p>
            <a:pPr marL="257130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MapR POSIX Client – high speed read/write NFS plus: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Authentication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Encryption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Compression</a:t>
            </a:r>
          </a:p>
          <a:p>
            <a:pPr marL="714170" lvl="1" indent="-257130" defTabSz="45704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rgbClr val="FFFFFF"/>
                </a:solidFill>
              </a:rPr>
              <a:t>Parallelism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6698" y="1006235"/>
            <a:ext cx="5050835" cy="3605394"/>
            <a:chOff x="5562662" y="1304067"/>
            <a:chExt cx="6734447" cy="4807192"/>
          </a:xfrm>
        </p:grpSpPr>
        <p:sp>
          <p:nvSpPr>
            <p:cNvPr id="4" name="client node background"/>
            <p:cNvSpPr/>
            <p:nvPr/>
          </p:nvSpPr>
          <p:spPr bwMode="auto">
            <a:xfrm>
              <a:off x="5562664" y="1304067"/>
              <a:ext cx="6324999" cy="2364283"/>
            </a:xfrm>
            <a:prstGeom prst="rect">
              <a:avLst/>
            </a:prstGeom>
            <a:solidFill>
              <a:srgbClr val="3B6E8E">
                <a:alpha val="3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0" name="Native applications"/>
            <p:cNvSpPr/>
            <p:nvPr/>
          </p:nvSpPr>
          <p:spPr bwMode="auto">
            <a:xfrm>
              <a:off x="10004889" y="1797259"/>
              <a:ext cx="1815444" cy="530151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58" name="NFS client"/>
            <p:cNvSpPr/>
            <p:nvPr/>
          </p:nvSpPr>
          <p:spPr bwMode="auto">
            <a:xfrm>
              <a:off x="7831011" y="2444878"/>
              <a:ext cx="1815444" cy="525100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2" name="MapR POSIX Client"/>
            <p:cNvSpPr/>
            <p:nvPr/>
          </p:nvSpPr>
          <p:spPr bwMode="auto">
            <a:xfrm>
              <a:off x="10003321" y="3076159"/>
              <a:ext cx="1817012" cy="528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" name="MapR Cluster background"/>
            <p:cNvSpPr/>
            <p:nvPr/>
          </p:nvSpPr>
          <p:spPr bwMode="auto">
            <a:xfrm>
              <a:off x="5562662" y="3804787"/>
              <a:ext cx="4150452" cy="2306472"/>
            </a:xfrm>
            <a:prstGeom prst="rect">
              <a:avLst/>
            </a:prstGeom>
            <a:solidFill>
              <a:srgbClr val="C60C30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1" name="MapR Node 1"/>
            <p:cNvSpPr/>
            <p:nvPr/>
          </p:nvSpPr>
          <p:spPr bwMode="auto">
            <a:xfrm>
              <a:off x="5698938" y="4018664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6" name="Hadoop applications"/>
            <p:cNvSpPr/>
            <p:nvPr/>
          </p:nvSpPr>
          <p:spPr bwMode="auto">
            <a:xfrm>
              <a:off x="5581816" y="1737983"/>
              <a:ext cx="1874361" cy="67631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125" dirty="0">
                <a:solidFill>
                  <a:srgbClr val="FFFFFF"/>
                </a:solidFill>
              </a:endParaRPr>
            </a:p>
          </p:txBody>
        </p:sp>
        <p:sp>
          <p:nvSpPr>
            <p:cNvPr id="74" name="MapR Node 2"/>
            <p:cNvSpPr/>
            <p:nvPr/>
          </p:nvSpPr>
          <p:spPr bwMode="auto">
            <a:xfrm>
              <a:off x="6201598" y="4556706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77" name="MapR Node 3"/>
            <p:cNvSpPr/>
            <p:nvPr/>
          </p:nvSpPr>
          <p:spPr bwMode="auto">
            <a:xfrm>
              <a:off x="6736648" y="5094747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6" name="Redundant gateways"/>
            <p:cNvSpPr txBox="1"/>
            <p:nvPr/>
          </p:nvSpPr>
          <p:spPr>
            <a:xfrm>
              <a:off x="8245487" y="5279002"/>
              <a:ext cx="1467625" cy="3693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675" dirty="0">
                  <a:solidFill>
                    <a:srgbClr val="FFFFFF"/>
                  </a:solidFill>
                </a:rPr>
                <a:t>Redundant gateways for high availability</a:t>
              </a:r>
            </a:p>
          </p:txBody>
        </p:sp>
        <p:sp>
          <p:nvSpPr>
            <p:cNvPr id="64" name="File-based apps/utils"/>
            <p:cNvSpPr/>
            <p:nvPr/>
          </p:nvSpPr>
          <p:spPr bwMode="auto">
            <a:xfrm>
              <a:off x="7778980" y="1737983"/>
              <a:ext cx="1874361" cy="67631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125" dirty="0">
                <a:solidFill>
                  <a:srgbClr val="FFFFFF"/>
                </a:solidFill>
              </a:endParaRPr>
            </a:p>
          </p:txBody>
        </p:sp>
        <p:sp>
          <p:nvSpPr>
            <p:cNvPr id="71" name="Native applications"/>
            <p:cNvSpPr/>
            <p:nvPr/>
          </p:nvSpPr>
          <p:spPr bwMode="auto">
            <a:xfrm>
              <a:off x="10043747" y="1737983"/>
              <a:ext cx="1873652" cy="67631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125" dirty="0">
                <a:solidFill>
                  <a:srgbClr val="FFFFFF"/>
                </a:solidFill>
              </a:endParaRPr>
            </a:p>
          </p:txBody>
        </p:sp>
        <p:cxnSp>
          <p:nvCxnSpPr>
            <p:cNvPr id="61" name="Dotted line 2"/>
            <p:cNvCxnSpPr/>
            <p:nvPr/>
          </p:nvCxnSpPr>
          <p:spPr bwMode="auto">
            <a:xfrm>
              <a:off x="9828068" y="1748656"/>
              <a:ext cx="2597" cy="1793864"/>
            </a:xfrm>
            <a:prstGeom prst="line">
              <a:avLst/>
            </a:prstGeom>
            <a:noFill/>
            <a:ln w="3175" cmpd="sng" algn="ctr">
              <a:solidFill>
                <a:schemeClr val="accent2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</p:spPr>
        </p:cxnSp>
        <p:sp>
          <p:nvSpPr>
            <p:cNvPr id="63" name="Client node header banner"/>
            <p:cNvSpPr/>
            <p:nvPr/>
          </p:nvSpPr>
          <p:spPr bwMode="auto">
            <a:xfrm>
              <a:off x="5562662" y="1304174"/>
              <a:ext cx="6325000" cy="371231"/>
            </a:xfrm>
            <a:prstGeom prst="rect">
              <a:avLst/>
            </a:prstGeom>
            <a:solidFill>
              <a:schemeClr val="accent2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MapR Cluster footer"/>
            <p:cNvSpPr/>
            <p:nvPr/>
          </p:nvSpPr>
          <p:spPr bwMode="auto">
            <a:xfrm>
              <a:off x="5562662" y="5709139"/>
              <a:ext cx="4150452" cy="402120"/>
            </a:xfrm>
            <a:prstGeom prst="rect">
              <a:avLst/>
            </a:prstGeom>
            <a:solidFill>
              <a:srgbClr val="E51937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53" name="MapR Cluster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890" y="5715230"/>
              <a:ext cx="1175143" cy="392615"/>
            </a:xfrm>
            <a:prstGeom prst="rect">
              <a:avLst/>
            </a:prstGeom>
          </p:spPr>
        </p:pic>
        <p:sp>
          <p:nvSpPr>
            <p:cNvPr id="19" name="Client Node(s)"/>
            <p:cNvSpPr txBox="1"/>
            <p:nvPr/>
          </p:nvSpPr>
          <p:spPr>
            <a:xfrm>
              <a:off x="7640149" y="1316822"/>
              <a:ext cx="2179727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1200" dirty="0">
                  <a:solidFill>
                    <a:srgbClr val="FFFFFF"/>
                  </a:solidFill>
                </a:rPr>
                <a:t>CLIENT NODE(S)</a:t>
              </a:r>
            </a:p>
          </p:txBody>
        </p:sp>
        <p:pic>
          <p:nvPicPr>
            <p:cNvPr id="65" name="MapR Node logo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9847" y="5263242"/>
              <a:ext cx="550682" cy="183983"/>
            </a:xfrm>
            <a:prstGeom prst="rect">
              <a:avLst/>
            </a:prstGeom>
          </p:spPr>
        </p:pic>
        <p:pic>
          <p:nvPicPr>
            <p:cNvPr id="68" name="MapR Node logo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969" y="4722950"/>
              <a:ext cx="550682" cy="183983"/>
            </a:xfrm>
            <a:prstGeom prst="rect">
              <a:avLst/>
            </a:prstGeom>
          </p:spPr>
        </p:pic>
        <p:pic>
          <p:nvPicPr>
            <p:cNvPr id="70" name="MapR Node logo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541" y="4184470"/>
              <a:ext cx="550682" cy="183983"/>
            </a:xfrm>
            <a:prstGeom prst="rect">
              <a:avLst/>
            </a:prstGeom>
          </p:spPr>
        </p:pic>
        <p:grpSp>
          <p:nvGrpSpPr>
            <p:cNvPr id="16" name="NFS Gateway 3"/>
            <p:cNvGrpSpPr/>
            <p:nvPr/>
          </p:nvGrpSpPr>
          <p:grpSpPr>
            <a:xfrm>
              <a:off x="8878988" y="4874718"/>
              <a:ext cx="768990" cy="412261"/>
              <a:chOff x="8451850" y="4625731"/>
              <a:chExt cx="641350" cy="412261"/>
            </a:xfrm>
          </p:grpSpPr>
          <p:sp>
            <p:nvSpPr>
              <p:cNvPr id="87" name="Cube 86"/>
              <p:cNvSpPr/>
              <p:nvPr/>
            </p:nvSpPr>
            <p:spPr bwMode="auto">
              <a:xfrm>
                <a:off x="8524142" y="4625731"/>
                <a:ext cx="569058" cy="412261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 bwMode="auto">
              <a:xfrm>
                <a:off x="8451850" y="4731071"/>
                <a:ext cx="622300" cy="29390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040" eaLnBrk="0" hangingPunct="0"/>
                <a:r>
                  <a:rPr lang="en-US" sz="600" dirty="0"/>
                  <a:t>NFS Gateway</a:t>
                </a:r>
              </a:p>
            </p:txBody>
          </p:sp>
        </p:grpSp>
        <p:grpSp>
          <p:nvGrpSpPr>
            <p:cNvPr id="97" name="NFS Gateway 2"/>
            <p:cNvGrpSpPr/>
            <p:nvPr/>
          </p:nvGrpSpPr>
          <p:grpSpPr>
            <a:xfrm>
              <a:off x="8598324" y="4420195"/>
              <a:ext cx="768990" cy="412261"/>
              <a:chOff x="8451850" y="4625731"/>
              <a:chExt cx="641350" cy="412261"/>
            </a:xfrm>
          </p:grpSpPr>
          <p:sp>
            <p:nvSpPr>
              <p:cNvPr id="99" name="Cube 98"/>
              <p:cNvSpPr/>
              <p:nvPr/>
            </p:nvSpPr>
            <p:spPr bwMode="auto">
              <a:xfrm>
                <a:off x="8524142" y="4625731"/>
                <a:ext cx="569058" cy="412261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8451850" y="4731071"/>
                <a:ext cx="622300" cy="29390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040" eaLnBrk="0" hangingPunct="0"/>
                <a:r>
                  <a:rPr lang="en-US" sz="600" dirty="0"/>
                  <a:t>NFS Gateway</a:t>
                </a:r>
              </a:p>
            </p:txBody>
          </p:sp>
        </p:grpSp>
        <p:cxnSp>
          <p:nvCxnSpPr>
            <p:cNvPr id="75" name="HDFS arrow 1"/>
            <p:cNvCxnSpPr/>
            <p:nvPr/>
          </p:nvCxnSpPr>
          <p:spPr bwMode="auto">
            <a:xfrm flipH="1">
              <a:off x="6065492" y="2969797"/>
              <a:ext cx="540776" cy="1048868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76" name="HDFS arrow 3"/>
            <p:cNvCxnSpPr/>
            <p:nvPr/>
          </p:nvCxnSpPr>
          <p:spPr bwMode="auto">
            <a:xfrm>
              <a:off x="6610244" y="2969796"/>
              <a:ext cx="501345" cy="2115747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78" name="HDFS arrow 2"/>
            <p:cNvCxnSpPr/>
            <p:nvPr/>
          </p:nvCxnSpPr>
          <p:spPr bwMode="auto">
            <a:xfrm flipH="1">
              <a:off x="6579336" y="2969796"/>
              <a:ext cx="26933" cy="1582629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89" name="Dotted line 1"/>
            <p:cNvCxnSpPr/>
            <p:nvPr/>
          </p:nvCxnSpPr>
          <p:spPr bwMode="auto">
            <a:xfrm>
              <a:off x="7646801" y="1749879"/>
              <a:ext cx="2597" cy="1793864"/>
            </a:xfrm>
            <a:prstGeom prst="line">
              <a:avLst/>
            </a:prstGeom>
            <a:noFill/>
            <a:ln w="3175" cmpd="sng" algn="ctr">
              <a:solidFill>
                <a:schemeClr val="accent2">
                  <a:lumMod val="40000"/>
                  <a:lumOff val="60000"/>
                </a:schemeClr>
              </a:solidFill>
              <a:prstDash val="dash"/>
              <a:round/>
              <a:headEnd/>
              <a:tailEnd/>
            </a:ln>
          </p:spPr>
        </p:cxnSp>
        <p:sp>
          <p:nvSpPr>
            <p:cNvPr id="81" name="NFS client"/>
            <p:cNvSpPr/>
            <p:nvPr/>
          </p:nvSpPr>
          <p:spPr bwMode="auto">
            <a:xfrm>
              <a:off x="8143415" y="2504303"/>
              <a:ext cx="1223899" cy="404508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NFS client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(included in OS)</a:t>
              </a:r>
            </a:p>
          </p:txBody>
        </p:sp>
        <p:sp>
          <p:nvSpPr>
            <p:cNvPr id="72" name="Native applications"/>
            <p:cNvSpPr txBox="1"/>
            <p:nvPr/>
          </p:nvSpPr>
          <p:spPr>
            <a:xfrm>
              <a:off x="10111130" y="1932606"/>
              <a:ext cx="1607276" cy="27698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900" dirty="0">
                  <a:solidFill>
                    <a:srgbClr val="FFFFFF"/>
                  </a:solidFill>
                </a:rPr>
                <a:t>Native applications</a:t>
              </a:r>
              <a:endParaRPr lang="en-US" sz="675" dirty="0">
                <a:solidFill>
                  <a:srgbClr val="FFFFFF"/>
                </a:solidFill>
              </a:endParaRPr>
            </a:p>
          </p:txBody>
        </p:sp>
        <p:sp>
          <p:nvSpPr>
            <p:cNvPr id="52" name="HDFS API background"/>
            <p:cNvSpPr/>
            <p:nvPr/>
          </p:nvSpPr>
          <p:spPr bwMode="auto">
            <a:xfrm>
              <a:off x="5652694" y="2445595"/>
              <a:ext cx="1815444" cy="525100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" name="HDFS API"/>
            <p:cNvSpPr/>
            <p:nvPr/>
          </p:nvSpPr>
          <p:spPr bwMode="auto">
            <a:xfrm>
              <a:off x="5793084" y="2490992"/>
              <a:ext cx="1546524" cy="42553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HDFS API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</a:t>
              </a:r>
              <a:r>
                <a:rPr lang="en-US" sz="675" dirty="0" err="1">
                  <a:solidFill>
                    <a:srgbClr val="FFFFFF"/>
                  </a:solidFill>
                </a:rPr>
                <a:t>hadoop</a:t>
              </a:r>
              <a:r>
                <a:rPr lang="en-US" sz="675" dirty="0">
                  <a:solidFill>
                    <a:srgbClr val="FFFFFF"/>
                  </a:solidFill>
                </a:rPr>
                <a:t>-core-*.jar)</a:t>
              </a:r>
            </a:p>
          </p:txBody>
        </p:sp>
        <p:sp>
          <p:nvSpPr>
            <p:cNvPr id="85" name="MapR POSIX Client"/>
            <p:cNvSpPr/>
            <p:nvPr/>
          </p:nvSpPr>
          <p:spPr bwMode="auto">
            <a:xfrm>
              <a:off x="10124357" y="3158193"/>
              <a:ext cx="1578060" cy="367823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MapR POSIX Client</a:t>
              </a:r>
            </a:p>
          </p:txBody>
        </p:sp>
        <p:cxnSp>
          <p:nvCxnSpPr>
            <p:cNvPr id="49" name="MapR POSIX Client arrow 1"/>
            <p:cNvCxnSpPr/>
            <p:nvPr/>
          </p:nvCxnSpPr>
          <p:spPr bwMode="auto">
            <a:xfrm flipH="1">
              <a:off x="6439996" y="3559135"/>
              <a:ext cx="3600697" cy="525244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50" name="MapR POSIX Client arrow 2"/>
            <p:cNvCxnSpPr/>
            <p:nvPr/>
          </p:nvCxnSpPr>
          <p:spPr bwMode="auto">
            <a:xfrm flipH="1">
              <a:off x="6942655" y="3563965"/>
              <a:ext cx="3101092" cy="1043817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51" name="MapR POSIX Client arrow 3"/>
            <p:cNvCxnSpPr/>
            <p:nvPr/>
          </p:nvCxnSpPr>
          <p:spPr bwMode="auto">
            <a:xfrm flipH="1">
              <a:off x="7477706" y="3567069"/>
              <a:ext cx="2558828" cy="1662153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102" name="Straight Arrow Connector 101"/>
            <p:cNvCxnSpPr/>
            <p:nvPr/>
          </p:nvCxnSpPr>
          <p:spPr bwMode="auto">
            <a:xfrm flipH="1">
              <a:off x="6525510" y="2330501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chemeClr val="bg1">
                  <a:lumMod val="85000"/>
                </a:schemeClr>
              </a:solidFill>
              <a:round/>
              <a:headEnd/>
              <a:tailEnd type="triangle"/>
            </a:ln>
          </p:spPr>
        </p:cxnSp>
        <p:sp>
          <p:nvSpPr>
            <p:cNvPr id="17" name="TextBox 16"/>
            <p:cNvSpPr txBox="1"/>
            <p:nvPr/>
          </p:nvSpPr>
          <p:spPr>
            <a:xfrm>
              <a:off x="5618286" y="5747136"/>
              <a:ext cx="1384729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defTabSz="457040"/>
              <a:r>
                <a:rPr lang="en-US" sz="1200" dirty="0">
                  <a:solidFill>
                    <a:schemeClr val="bg1"/>
                  </a:solidFill>
                </a:rPr>
                <a:t>MapR cluster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652692" y="1797946"/>
              <a:ext cx="1815444" cy="532359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59943" y="1857090"/>
              <a:ext cx="1607276" cy="415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900" dirty="0">
                  <a:solidFill>
                    <a:srgbClr val="FFFFFF"/>
                  </a:solidFill>
                </a:rPr>
                <a:t>Hadoop applications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(e.g. “hadoop fs –put”)</a:t>
              </a:r>
            </a:p>
          </p:txBody>
        </p:sp>
        <p:cxnSp>
          <p:nvCxnSpPr>
            <p:cNvPr id="107" name="Straight Arrow Connector 106"/>
            <p:cNvCxnSpPr/>
            <p:nvPr/>
          </p:nvCxnSpPr>
          <p:spPr bwMode="auto">
            <a:xfrm flipH="1">
              <a:off x="8757499" y="2330501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sp>
          <p:nvSpPr>
            <p:cNvPr id="55" name="Rectangle 54"/>
            <p:cNvSpPr/>
            <p:nvPr/>
          </p:nvSpPr>
          <p:spPr bwMode="auto">
            <a:xfrm>
              <a:off x="7833780" y="1796819"/>
              <a:ext cx="1815444" cy="529175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926547" y="1853514"/>
              <a:ext cx="1632164" cy="41548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 defTabSz="457040"/>
              <a:r>
                <a:rPr lang="en-US" sz="900" dirty="0">
                  <a:solidFill>
                    <a:srgbClr val="FFFFFF"/>
                  </a:solidFill>
                </a:rPr>
                <a:t>File-based apps/</a:t>
              </a:r>
              <a:r>
                <a:rPr lang="en-US" sz="900" dirty="0" err="1">
                  <a:solidFill>
                    <a:srgbClr val="FFFFFF"/>
                  </a:solidFill>
                </a:rPr>
                <a:t>utils</a:t>
              </a:r>
              <a:r>
                <a:rPr lang="en-US" sz="900" dirty="0">
                  <a:solidFill>
                    <a:srgbClr val="FFFFFF"/>
                  </a:solidFill>
                </a:rPr>
                <a:t/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(e.g. </a:t>
              </a:r>
              <a:r>
                <a:rPr lang="en-US" sz="675" dirty="0" err="1">
                  <a:solidFill>
                    <a:srgbClr val="FFFFFF"/>
                  </a:solidFill>
                </a:rPr>
                <a:t>cp</a:t>
              </a:r>
              <a:r>
                <a:rPr lang="en-US" sz="675" dirty="0">
                  <a:solidFill>
                    <a:srgbClr val="FFFFFF"/>
                  </a:solidFill>
                </a:rPr>
                <a:t>, </a:t>
              </a:r>
              <a:r>
                <a:rPr lang="en-US" sz="675" dirty="0" err="1">
                  <a:solidFill>
                    <a:srgbClr val="FFFFFF"/>
                  </a:solidFill>
                </a:rPr>
                <a:t>emacs</a:t>
              </a:r>
              <a:r>
                <a:rPr lang="en-US" sz="675" dirty="0">
                  <a:solidFill>
                    <a:srgbClr val="FFFFFF"/>
                  </a:solidFill>
                </a:rPr>
                <a:t>)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 bwMode="auto">
            <a:xfrm flipH="1">
              <a:off x="10910378" y="2333215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cxnSp>
          <p:nvCxnSpPr>
            <p:cNvPr id="109" name="Straight Arrow Connector 108"/>
            <p:cNvCxnSpPr/>
            <p:nvPr/>
          </p:nvCxnSpPr>
          <p:spPr bwMode="auto">
            <a:xfrm flipH="1">
              <a:off x="10907139" y="2970881"/>
              <a:ext cx="533" cy="114423"/>
            </a:xfrm>
            <a:prstGeom prst="straightConnector1">
              <a:avLst/>
            </a:prstGeom>
            <a:noFill/>
            <a:ln w="12700" algn="ctr">
              <a:solidFill>
                <a:srgbClr val="92D050"/>
              </a:solidFill>
              <a:round/>
              <a:headEnd/>
              <a:tailEnd type="triangle"/>
            </a:ln>
          </p:spPr>
        </p:cxnSp>
        <p:sp>
          <p:nvSpPr>
            <p:cNvPr id="59" name="Rectangle 58"/>
            <p:cNvSpPr/>
            <p:nvPr/>
          </p:nvSpPr>
          <p:spPr bwMode="auto">
            <a:xfrm>
              <a:off x="10005329" y="2446646"/>
              <a:ext cx="1815444" cy="525100"/>
            </a:xfrm>
            <a:prstGeom prst="rect">
              <a:avLst/>
            </a:prstGeom>
            <a:solidFill>
              <a:srgbClr val="3B6E8E">
                <a:alpha val="27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10110255" y="2447638"/>
              <a:ext cx="1601316" cy="52215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r>
                <a:rPr lang="en-US" sz="900" dirty="0">
                  <a:solidFill>
                    <a:srgbClr val="FFFFFF"/>
                  </a:solidFill>
                </a:rPr>
                <a:t>NFS client</a:t>
              </a:r>
              <a:br>
                <a:rPr lang="en-US" sz="900" dirty="0">
                  <a:solidFill>
                    <a:srgbClr val="FFFFFF"/>
                  </a:solidFill>
                </a:rPr>
              </a:br>
              <a:r>
                <a:rPr lang="en-US" sz="675" dirty="0">
                  <a:solidFill>
                    <a:srgbClr val="FFFFFF"/>
                  </a:solidFill>
                </a:rPr>
                <a:t>(included in OS)</a:t>
              </a: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692" y="3445919"/>
              <a:ext cx="412033" cy="137660"/>
            </a:xfrm>
            <a:prstGeom prst="rect">
              <a:avLst/>
            </a:prstGeom>
          </p:spPr>
        </p:pic>
        <p:cxnSp>
          <p:nvCxnSpPr>
            <p:cNvPr id="57" name="NFS Gateway arrow 1"/>
            <p:cNvCxnSpPr/>
            <p:nvPr/>
          </p:nvCxnSpPr>
          <p:spPr bwMode="auto">
            <a:xfrm flipH="1" flipV="1">
              <a:off x="6439996" y="4233037"/>
              <a:ext cx="2058149" cy="6320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cxnSp>
          <p:nvCxnSpPr>
            <p:cNvPr id="69" name="NFS Gateway arrow 2"/>
            <p:cNvCxnSpPr/>
            <p:nvPr/>
          </p:nvCxnSpPr>
          <p:spPr bwMode="auto">
            <a:xfrm flipH="1">
              <a:off x="6942425" y="4269772"/>
              <a:ext cx="1588125" cy="467491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cxnSp>
          <p:nvCxnSpPr>
            <p:cNvPr id="73" name="NFS Gateway arrow 3"/>
            <p:cNvCxnSpPr/>
            <p:nvPr/>
          </p:nvCxnSpPr>
          <p:spPr bwMode="auto">
            <a:xfrm flipH="1">
              <a:off x="7453012" y="4258185"/>
              <a:ext cx="1024644" cy="868824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grpSp>
          <p:nvGrpSpPr>
            <p:cNvPr id="101" name="NFS Gateway 1"/>
            <p:cNvGrpSpPr/>
            <p:nvPr/>
          </p:nvGrpSpPr>
          <p:grpSpPr>
            <a:xfrm>
              <a:off x="8357757" y="3979040"/>
              <a:ext cx="768990" cy="412261"/>
              <a:chOff x="8451850" y="4625731"/>
              <a:chExt cx="641350" cy="412261"/>
            </a:xfrm>
          </p:grpSpPr>
          <p:sp>
            <p:nvSpPr>
              <p:cNvPr id="103" name="Cube 102"/>
              <p:cNvSpPr/>
              <p:nvPr/>
            </p:nvSpPr>
            <p:spPr bwMode="auto">
              <a:xfrm>
                <a:off x="8524142" y="4625731"/>
                <a:ext cx="569058" cy="412261"/>
              </a:xfrm>
              <a:prstGeom prst="cube">
                <a:avLst/>
              </a:prstGeom>
              <a:solidFill>
                <a:schemeClr val="bg1">
                  <a:lumMod val="85000"/>
                </a:schemeClr>
              </a:solidFill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z="105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8451850" y="4731071"/>
                <a:ext cx="622300" cy="29390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457040" eaLnBrk="0" hangingPunct="0"/>
                <a:r>
                  <a:rPr lang="en-US" sz="600" dirty="0"/>
                  <a:t>NFS Gateway</a:t>
                </a:r>
              </a:p>
            </p:txBody>
          </p:sp>
        </p:grpSp>
        <p:cxnSp>
          <p:nvCxnSpPr>
            <p:cNvPr id="56" name="Client node arrow 2"/>
            <p:cNvCxnSpPr/>
            <p:nvPr/>
          </p:nvCxnSpPr>
          <p:spPr bwMode="auto">
            <a:xfrm flipH="1">
              <a:off x="8748354" y="2969797"/>
              <a:ext cx="3584" cy="100924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triangle"/>
            </a:ln>
          </p:spPr>
        </p:cxnSp>
        <p:sp>
          <p:nvSpPr>
            <p:cNvPr id="80" name="Circle 2"/>
            <p:cNvSpPr/>
            <p:nvPr/>
          </p:nvSpPr>
          <p:spPr bwMode="auto">
            <a:xfrm>
              <a:off x="7863049" y="2217076"/>
              <a:ext cx="359413" cy="343021"/>
            </a:xfrm>
            <a:prstGeom prst="ellipse">
              <a:avLst/>
            </a:prstGeom>
            <a:solidFill>
              <a:srgbClr val="D9D9D9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r>
                <a:rPr lang="en-US" sz="1050" dirty="0"/>
                <a:t>2</a:t>
              </a:r>
            </a:p>
          </p:txBody>
        </p:sp>
        <p:sp>
          <p:nvSpPr>
            <p:cNvPr id="83" name="Circle 3"/>
            <p:cNvSpPr/>
            <p:nvPr/>
          </p:nvSpPr>
          <p:spPr bwMode="auto">
            <a:xfrm>
              <a:off x="10041283" y="2844652"/>
              <a:ext cx="359413" cy="343021"/>
            </a:xfrm>
            <a:prstGeom prst="ellipse">
              <a:avLst/>
            </a:prstGeom>
            <a:solidFill>
              <a:srgbClr val="D9D9D9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r>
                <a:rPr lang="en-US" sz="1050" dirty="0"/>
                <a:t>3</a:t>
              </a:r>
            </a:p>
          </p:txBody>
        </p:sp>
        <p:sp>
          <p:nvSpPr>
            <p:cNvPr id="84" name="Circle 1"/>
            <p:cNvSpPr/>
            <p:nvPr/>
          </p:nvSpPr>
          <p:spPr bwMode="auto">
            <a:xfrm>
              <a:off x="5681102" y="2217076"/>
              <a:ext cx="359413" cy="343021"/>
            </a:xfrm>
            <a:prstGeom prst="ellipse">
              <a:avLst/>
            </a:prstGeom>
            <a:solidFill>
              <a:srgbClr val="D9D9D9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r>
                <a:rPr lang="en-US" sz="1050" dirty="0"/>
                <a:t>1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1380468" y="3445917"/>
              <a:ext cx="916641" cy="629268"/>
              <a:chOff x="9389345" y="3485502"/>
              <a:chExt cx="708481" cy="505732"/>
            </a:xfrm>
          </p:grpSpPr>
          <p:sp>
            <p:nvSpPr>
              <p:cNvPr id="90" name="32-Point Star 89"/>
              <p:cNvSpPr/>
              <p:nvPr/>
            </p:nvSpPr>
            <p:spPr bwMode="auto">
              <a:xfrm>
                <a:off x="9389345" y="3485502"/>
                <a:ext cx="708481" cy="505732"/>
              </a:xfrm>
              <a:prstGeom prst="star32">
                <a:avLst/>
              </a:prstGeom>
              <a:gradFill flip="none" rotWithShape="1">
                <a:gsLst>
                  <a:gs pos="100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0"/>
                <a:tileRect/>
              </a:gra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456903"/>
                <a:endParaRPr lang="en-US" sz="2100" b="1" dirty="0">
                  <a:solidFill>
                    <a:prstClr val="white"/>
                  </a:solidFill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20172856">
                <a:off x="9500126" y="3574752"/>
                <a:ext cx="579120" cy="247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New</a:t>
                </a:r>
                <a:r>
                  <a:rPr lang="en-US" sz="900" dirty="0">
                    <a:solidFill>
                      <a:schemeClr val="bg1"/>
                    </a:solidFill>
                    <a:latin typeface="+mj-lt"/>
                    <a:cs typeface="Aharoni" panose="02010803020104030203" pitchFamily="2" charset="-79"/>
                  </a:rPr>
                  <a:t>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7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/>
          <p:cNvSpPr/>
          <p:nvPr/>
        </p:nvSpPr>
        <p:spPr bwMode="auto">
          <a:xfrm>
            <a:off x="1191" y="849924"/>
            <a:ext cx="9141619" cy="3956538"/>
          </a:xfrm>
          <a:prstGeom prst="rect">
            <a:avLst/>
          </a:prstGeom>
          <a:solidFill>
            <a:srgbClr val="00274C">
              <a:alpha val="76863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" name="client node background"/>
          <p:cNvSpPr/>
          <p:nvPr/>
        </p:nvSpPr>
        <p:spPr bwMode="auto">
          <a:xfrm>
            <a:off x="509705" y="978051"/>
            <a:ext cx="4743749" cy="1773212"/>
          </a:xfrm>
          <a:prstGeom prst="rect">
            <a:avLst/>
          </a:prstGeom>
          <a:solidFill>
            <a:srgbClr val="3B6E8E">
              <a:alpha val="30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0" name="Native applications"/>
          <p:cNvSpPr/>
          <p:nvPr/>
        </p:nvSpPr>
        <p:spPr bwMode="auto">
          <a:xfrm>
            <a:off x="3841373" y="1347945"/>
            <a:ext cx="1361583" cy="397613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58" name="NFS client"/>
          <p:cNvSpPr/>
          <p:nvPr/>
        </p:nvSpPr>
        <p:spPr bwMode="auto">
          <a:xfrm>
            <a:off x="2210965" y="1833659"/>
            <a:ext cx="1361583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MapR POSIX Client"/>
          <p:cNvSpPr/>
          <p:nvPr/>
        </p:nvSpPr>
        <p:spPr bwMode="auto">
          <a:xfrm>
            <a:off x="3840197" y="2307119"/>
            <a:ext cx="1362759" cy="39624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MapR POSIX Client: Multiple cluster access</a:t>
            </a:r>
            <a:endParaRPr lang="en-US" dirty="0"/>
          </a:p>
        </p:txBody>
      </p:sp>
      <p:sp>
        <p:nvSpPr>
          <p:cNvPr id="3" name="MapR Cluster background"/>
          <p:cNvSpPr/>
          <p:nvPr/>
        </p:nvSpPr>
        <p:spPr bwMode="auto">
          <a:xfrm>
            <a:off x="509703" y="2853590"/>
            <a:ext cx="3112839" cy="1729854"/>
          </a:xfrm>
          <a:prstGeom prst="rect">
            <a:avLst/>
          </a:prstGeom>
          <a:solidFill>
            <a:srgbClr val="C60C3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1" name="MapR Node 1"/>
          <p:cNvSpPr/>
          <p:nvPr/>
        </p:nvSpPr>
        <p:spPr bwMode="auto">
          <a:xfrm>
            <a:off x="611910" y="3013998"/>
            <a:ext cx="555794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6" name="Hadoop applications"/>
          <p:cNvSpPr/>
          <p:nvPr/>
        </p:nvSpPr>
        <p:spPr bwMode="auto">
          <a:xfrm>
            <a:off x="524069" y="1303488"/>
            <a:ext cx="1405771" cy="50723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125" dirty="0">
              <a:solidFill>
                <a:srgbClr val="FFFFFF"/>
              </a:solidFill>
            </a:endParaRPr>
          </a:p>
        </p:txBody>
      </p:sp>
      <p:sp>
        <p:nvSpPr>
          <p:cNvPr id="74" name="MapR Node 2"/>
          <p:cNvSpPr/>
          <p:nvPr/>
        </p:nvSpPr>
        <p:spPr bwMode="auto">
          <a:xfrm>
            <a:off x="988905" y="3417530"/>
            <a:ext cx="555794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7" name="MapR Node 3"/>
          <p:cNvSpPr/>
          <p:nvPr/>
        </p:nvSpPr>
        <p:spPr bwMode="auto">
          <a:xfrm>
            <a:off x="1390192" y="3821061"/>
            <a:ext cx="555794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06" name="Redundant gateways"/>
          <p:cNvSpPr txBox="1"/>
          <p:nvPr/>
        </p:nvSpPr>
        <p:spPr>
          <a:xfrm>
            <a:off x="2521822" y="3959251"/>
            <a:ext cx="1100720" cy="276987"/>
          </a:xfrm>
          <a:prstGeom prst="rect">
            <a:avLst/>
          </a:prstGeom>
          <a:noFill/>
          <a:ln>
            <a:noFill/>
          </a:ln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675" dirty="0">
                <a:solidFill>
                  <a:srgbClr val="FFFFFF"/>
                </a:solidFill>
              </a:rPr>
              <a:t>Redundant gateways for high availability</a:t>
            </a:r>
          </a:p>
        </p:txBody>
      </p:sp>
      <p:sp>
        <p:nvSpPr>
          <p:cNvPr id="64" name="File-based apps/utils"/>
          <p:cNvSpPr/>
          <p:nvPr/>
        </p:nvSpPr>
        <p:spPr bwMode="auto">
          <a:xfrm>
            <a:off x="2171942" y="1303488"/>
            <a:ext cx="1405771" cy="50723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125" dirty="0">
              <a:solidFill>
                <a:srgbClr val="FFFFFF"/>
              </a:solidFill>
            </a:endParaRPr>
          </a:p>
        </p:txBody>
      </p:sp>
      <p:sp>
        <p:nvSpPr>
          <p:cNvPr id="71" name="Native applications"/>
          <p:cNvSpPr/>
          <p:nvPr/>
        </p:nvSpPr>
        <p:spPr bwMode="auto">
          <a:xfrm>
            <a:off x="3870517" y="1303488"/>
            <a:ext cx="1405239" cy="50723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125" dirty="0">
              <a:solidFill>
                <a:srgbClr val="FFFFFF"/>
              </a:solidFill>
            </a:endParaRPr>
          </a:p>
        </p:txBody>
      </p:sp>
      <p:cxnSp>
        <p:nvCxnSpPr>
          <p:cNvPr id="61" name="Dotted line 2"/>
          <p:cNvCxnSpPr/>
          <p:nvPr/>
        </p:nvCxnSpPr>
        <p:spPr bwMode="auto">
          <a:xfrm>
            <a:off x="3708758" y="1311492"/>
            <a:ext cx="1948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63" name="Client node header banner"/>
          <p:cNvSpPr/>
          <p:nvPr/>
        </p:nvSpPr>
        <p:spPr bwMode="auto">
          <a:xfrm>
            <a:off x="509703" y="978131"/>
            <a:ext cx="4743750" cy="278423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MapR Cluster footer"/>
          <p:cNvSpPr/>
          <p:nvPr/>
        </p:nvSpPr>
        <p:spPr bwMode="auto">
          <a:xfrm>
            <a:off x="509703" y="4281854"/>
            <a:ext cx="3112839" cy="301590"/>
          </a:xfrm>
          <a:prstGeom prst="rect">
            <a:avLst/>
          </a:prstGeom>
          <a:solidFill>
            <a:srgbClr val="E51937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53" name="MapR Cluster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75" y="4286423"/>
            <a:ext cx="881357" cy="294461"/>
          </a:xfrm>
          <a:prstGeom prst="rect">
            <a:avLst/>
          </a:prstGeom>
        </p:spPr>
      </p:pic>
      <p:sp>
        <p:nvSpPr>
          <p:cNvPr id="19" name="Client Node(s)"/>
          <p:cNvSpPr txBox="1"/>
          <p:nvPr/>
        </p:nvSpPr>
        <p:spPr>
          <a:xfrm>
            <a:off x="2067819" y="987616"/>
            <a:ext cx="1634795" cy="25390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1200" dirty="0">
                <a:solidFill>
                  <a:srgbClr val="FFFFFF"/>
                </a:solidFill>
              </a:rPr>
              <a:t>CLIENT NODE(S)</a:t>
            </a:r>
          </a:p>
        </p:txBody>
      </p:sp>
      <p:pic>
        <p:nvPicPr>
          <p:cNvPr id="65" name="MapR Node log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92" y="3947432"/>
            <a:ext cx="413012" cy="137987"/>
          </a:xfrm>
          <a:prstGeom prst="rect">
            <a:avLst/>
          </a:prstGeom>
        </p:spPr>
      </p:pic>
      <p:pic>
        <p:nvPicPr>
          <p:cNvPr id="68" name="MapR Node logo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33" y="3542213"/>
            <a:ext cx="413012" cy="137987"/>
          </a:xfrm>
          <a:prstGeom prst="rect">
            <a:avLst/>
          </a:prstGeom>
        </p:spPr>
      </p:pic>
      <p:pic>
        <p:nvPicPr>
          <p:cNvPr id="70" name="MapR Node logo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2" y="3138353"/>
            <a:ext cx="413012" cy="137987"/>
          </a:xfrm>
          <a:prstGeom prst="rect">
            <a:avLst/>
          </a:prstGeom>
        </p:spPr>
      </p:pic>
      <p:grpSp>
        <p:nvGrpSpPr>
          <p:cNvPr id="16" name="NFS Gateway 3"/>
          <p:cNvGrpSpPr/>
          <p:nvPr/>
        </p:nvGrpSpPr>
        <p:grpSpPr>
          <a:xfrm>
            <a:off x="2996947" y="3656039"/>
            <a:ext cx="576743" cy="309196"/>
            <a:chOff x="8451850" y="4625731"/>
            <a:chExt cx="641350" cy="412261"/>
          </a:xfrm>
        </p:grpSpPr>
        <p:sp>
          <p:nvSpPr>
            <p:cNvPr id="87" name="Cube 86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r>
                <a:rPr lang="en-US" sz="600" dirty="0"/>
                <a:t>NFS Gateway</a:t>
              </a:r>
            </a:p>
          </p:txBody>
        </p:sp>
      </p:grpSp>
      <p:grpSp>
        <p:nvGrpSpPr>
          <p:cNvPr id="97" name="NFS Gateway 2"/>
          <p:cNvGrpSpPr/>
          <p:nvPr/>
        </p:nvGrpSpPr>
        <p:grpSpPr>
          <a:xfrm>
            <a:off x="2786449" y="3315147"/>
            <a:ext cx="576743" cy="309196"/>
            <a:chOff x="8451850" y="4625731"/>
            <a:chExt cx="641350" cy="412261"/>
          </a:xfrm>
        </p:grpSpPr>
        <p:sp>
          <p:nvSpPr>
            <p:cNvPr id="99" name="Cube 98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r>
                <a:rPr lang="en-US" sz="600" dirty="0"/>
                <a:t>NFS Gateway</a:t>
              </a:r>
            </a:p>
          </p:txBody>
        </p:sp>
      </p:grpSp>
      <p:cxnSp>
        <p:nvCxnSpPr>
          <p:cNvPr id="75" name="HDFS arrow 1"/>
          <p:cNvCxnSpPr/>
          <p:nvPr/>
        </p:nvCxnSpPr>
        <p:spPr bwMode="auto">
          <a:xfrm flipH="1">
            <a:off x="886826" y="2227348"/>
            <a:ext cx="405582" cy="786651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6" name="HDFS arrow 3"/>
          <p:cNvCxnSpPr/>
          <p:nvPr/>
        </p:nvCxnSpPr>
        <p:spPr bwMode="auto">
          <a:xfrm>
            <a:off x="1295390" y="2227348"/>
            <a:ext cx="376009" cy="1586810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8" name="HDFS arrow 2"/>
          <p:cNvCxnSpPr/>
          <p:nvPr/>
        </p:nvCxnSpPr>
        <p:spPr bwMode="auto">
          <a:xfrm flipH="1">
            <a:off x="1272209" y="2227347"/>
            <a:ext cx="20200" cy="1186972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89" name="Dotted line 1"/>
          <p:cNvCxnSpPr/>
          <p:nvPr/>
        </p:nvCxnSpPr>
        <p:spPr bwMode="auto">
          <a:xfrm>
            <a:off x="2072808" y="1312409"/>
            <a:ext cx="1948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81" name="NFS client"/>
          <p:cNvSpPr/>
          <p:nvPr/>
        </p:nvSpPr>
        <p:spPr bwMode="auto">
          <a:xfrm>
            <a:off x="2445268" y="1878227"/>
            <a:ext cx="917924" cy="3033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NFS client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sp>
        <p:nvSpPr>
          <p:cNvPr id="72" name="Native applications"/>
          <p:cNvSpPr txBox="1"/>
          <p:nvPr/>
        </p:nvSpPr>
        <p:spPr>
          <a:xfrm>
            <a:off x="3921054" y="1449454"/>
            <a:ext cx="1205457" cy="207737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900" dirty="0">
                <a:solidFill>
                  <a:srgbClr val="FFFFFF"/>
                </a:solidFill>
              </a:rPr>
              <a:t>Native applications</a:t>
            </a:r>
            <a:endParaRPr lang="en-US" sz="675" dirty="0">
              <a:solidFill>
                <a:srgbClr val="FFFFFF"/>
              </a:solidFill>
            </a:endParaRPr>
          </a:p>
        </p:txBody>
      </p:sp>
      <p:sp>
        <p:nvSpPr>
          <p:cNvPr id="52" name="HDFS API background"/>
          <p:cNvSpPr/>
          <p:nvPr/>
        </p:nvSpPr>
        <p:spPr bwMode="auto">
          <a:xfrm>
            <a:off x="577227" y="1834196"/>
            <a:ext cx="1361583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" name="HDFS API"/>
          <p:cNvSpPr/>
          <p:nvPr/>
        </p:nvSpPr>
        <p:spPr bwMode="auto">
          <a:xfrm>
            <a:off x="682520" y="1868245"/>
            <a:ext cx="1159893" cy="3191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HDFS API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</a:t>
            </a:r>
            <a:r>
              <a:rPr lang="en-US" sz="675" dirty="0" err="1">
                <a:solidFill>
                  <a:srgbClr val="FFFFFF"/>
                </a:solidFill>
              </a:rPr>
              <a:t>hadoop</a:t>
            </a:r>
            <a:r>
              <a:rPr lang="en-US" sz="675" dirty="0">
                <a:solidFill>
                  <a:srgbClr val="FFFFFF"/>
                </a:solidFill>
              </a:rPr>
              <a:t>-core-*.jar)</a:t>
            </a:r>
          </a:p>
        </p:txBody>
      </p:sp>
      <p:sp>
        <p:nvSpPr>
          <p:cNvPr id="85" name="MapR POSIX Client"/>
          <p:cNvSpPr/>
          <p:nvPr/>
        </p:nvSpPr>
        <p:spPr bwMode="auto">
          <a:xfrm>
            <a:off x="3930974" y="2368645"/>
            <a:ext cx="1183545" cy="27586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MapR POSIX Client</a:t>
            </a:r>
          </a:p>
        </p:txBody>
      </p:sp>
      <p:cxnSp>
        <p:nvCxnSpPr>
          <p:cNvPr id="49" name="MapR POSIX Client arrow 1"/>
          <p:cNvCxnSpPr/>
          <p:nvPr/>
        </p:nvCxnSpPr>
        <p:spPr bwMode="auto">
          <a:xfrm flipH="1">
            <a:off x="1167704" y="2669351"/>
            <a:ext cx="2700523" cy="39393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0" name="MapR POSIX Client arrow 2"/>
          <p:cNvCxnSpPr/>
          <p:nvPr/>
        </p:nvCxnSpPr>
        <p:spPr bwMode="auto">
          <a:xfrm flipH="1">
            <a:off x="1544698" y="2672974"/>
            <a:ext cx="2325819" cy="78286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1" name="MapR POSIX Client arrow 3"/>
          <p:cNvCxnSpPr/>
          <p:nvPr/>
        </p:nvCxnSpPr>
        <p:spPr bwMode="auto">
          <a:xfrm flipH="1">
            <a:off x="1945986" y="2675302"/>
            <a:ext cx="1919121" cy="1246615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1231839" y="1747876"/>
            <a:ext cx="400" cy="85817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sp>
        <p:nvSpPr>
          <p:cNvPr id="17" name="TextBox 16"/>
          <p:cNvSpPr txBox="1"/>
          <p:nvPr/>
        </p:nvSpPr>
        <p:spPr>
          <a:xfrm>
            <a:off x="551421" y="4310353"/>
            <a:ext cx="1038548" cy="25390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457040"/>
            <a:r>
              <a:rPr lang="en-US" sz="1200" dirty="0">
                <a:solidFill>
                  <a:schemeClr val="bg1"/>
                </a:solidFill>
              </a:rPr>
              <a:t>MapR cluster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577226" y="1348460"/>
            <a:ext cx="1361583" cy="399269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7664" y="1392818"/>
            <a:ext cx="1205457" cy="311612"/>
          </a:xfrm>
          <a:prstGeom prst="rect">
            <a:avLst/>
          </a:prstGeom>
          <a:noFill/>
          <a:ln>
            <a:noFill/>
          </a:ln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900" dirty="0">
                <a:solidFill>
                  <a:srgbClr val="FFFFFF"/>
                </a:solidFill>
              </a:rPr>
              <a:t>Hadoop applications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“hadoop fs –put”)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flipH="1">
            <a:off x="2905831" y="1747876"/>
            <a:ext cx="400" cy="8581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55" name="Rectangle 54"/>
          <p:cNvSpPr/>
          <p:nvPr/>
        </p:nvSpPr>
        <p:spPr bwMode="auto">
          <a:xfrm>
            <a:off x="2213042" y="1347615"/>
            <a:ext cx="1361583" cy="396881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82617" y="1390135"/>
            <a:ext cx="1224123" cy="311612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 defTabSz="457040"/>
            <a:r>
              <a:rPr lang="en-US" sz="900" dirty="0">
                <a:solidFill>
                  <a:srgbClr val="FFFFFF"/>
                </a:solidFill>
              </a:rPr>
              <a:t>File-based apps/</a:t>
            </a:r>
            <a:r>
              <a:rPr lang="en-US" sz="900" dirty="0" err="1">
                <a:solidFill>
                  <a:srgbClr val="FFFFFF"/>
                </a:solidFill>
              </a:rPr>
              <a:t>utils</a:t>
            </a:r>
            <a:r>
              <a:rPr lang="en-US" sz="900" dirty="0">
                <a:solidFill>
                  <a:srgbClr val="FFFFFF"/>
                </a:solidFill>
              </a:rPr>
              <a:t/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</a:t>
            </a:r>
            <a:r>
              <a:rPr lang="en-US" sz="675" dirty="0" err="1">
                <a:solidFill>
                  <a:srgbClr val="FFFFFF"/>
                </a:solidFill>
              </a:rPr>
              <a:t>cp</a:t>
            </a:r>
            <a:r>
              <a:rPr lang="en-US" sz="675" dirty="0">
                <a:solidFill>
                  <a:srgbClr val="FFFFFF"/>
                </a:solidFill>
              </a:rPr>
              <a:t>, </a:t>
            </a:r>
            <a:r>
              <a:rPr lang="en-US" sz="675" dirty="0" err="1">
                <a:solidFill>
                  <a:srgbClr val="FFFFFF"/>
                </a:solidFill>
              </a:rPr>
              <a:t>emacs</a:t>
            </a:r>
            <a:r>
              <a:rPr lang="en-US" sz="675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H="1">
            <a:off x="4520490" y="1749912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9" name="Straight Arrow Connector 108"/>
          <p:cNvCxnSpPr/>
          <p:nvPr/>
        </p:nvCxnSpPr>
        <p:spPr bwMode="auto">
          <a:xfrm flipH="1">
            <a:off x="4518061" y="2228161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sp>
        <p:nvSpPr>
          <p:cNvPr id="59" name="Rectangle 58"/>
          <p:cNvSpPr/>
          <p:nvPr/>
        </p:nvSpPr>
        <p:spPr bwMode="auto">
          <a:xfrm>
            <a:off x="3841703" y="1834985"/>
            <a:ext cx="1361583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3920398" y="1835729"/>
            <a:ext cx="1200987" cy="39161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defTabSz="457040" eaLnBrk="0" hangingPunct="0"/>
            <a:r>
              <a:rPr lang="en-US" sz="900" dirty="0">
                <a:solidFill>
                  <a:srgbClr val="FFFFFF"/>
                </a:solidFill>
              </a:rPr>
              <a:t>NFS client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26" y="2584439"/>
            <a:ext cx="309025" cy="103245"/>
          </a:xfrm>
          <a:prstGeom prst="rect">
            <a:avLst/>
          </a:prstGeom>
        </p:spPr>
      </p:pic>
      <p:cxnSp>
        <p:nvCxnSpPr>
          <p:cNvPr id="57" name="NFS Gateway arrow 1"/>
          <p:cNvCxnSpPr/>
          <p:nvPr/>
        </p:nvCxnSpPr>
        <p:spPr bwMode="auto">
          <a:xfrm flipH="1" flipV="1">
            <a:off x="1167704" y="3174778"/>
            <a:ext cx="1543612" cy="4740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9" name="NFS Gateway arrow 2"/>
          <p:cNvCxnSpPr/>
          <p:nvPr/>
        </p:nvCxnSpPr>
        <p:spPr bwMode="auto">
          <a:xfrm flipH="1">
            <a:off x="1544526" y="3202330"/>
            <a:ext cx="1191094" cy="350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73" name="NFS Gateway arrow 3"/>
          <p:cNvCxnSpPr/>
          <p:nvPr/>
        </p:nvCxnSpPr>
        <p:spPr bwMode="auto">
          <a:xfrm flipH="1">
            <a:off x="1927466" y="3193639"/>
            <a:ext cx="768483" cy="651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grpSp>
        <p:nvGrpSpPr>
          <p:cNvPr id="101" name="NFS Gateway 1"/>
          <p:cNvGrpSpPr/>
          <p:nvPr/>
        </p:nvGrpSpPr>
        <p:grpSpPr>
          <a:xfrm>
            <a:off x="2606024" y="2984280"/>
            <a:ext cx="576743" cy="309196"/>
            <a:chOff x="8451850" y="4625731"/>
            <a:chExt cx="641350" cy="412261"/>
          </a:xfrm>
        </p:grpSpPr>
        <p:sp>
          <p:nvSpPr>
            <p:cNvPr id="103" name="Cube 102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r>
                <a:rPr lang="en-US" sz="600" dirty="0"/>
                <a:t>NFS Gateway</a:t>
              </a:r>
            </a:p>
          </p:txBody>
        </p:sp>
      </p:grpSp>
      <p:cxnSp>
        <p:nvCxnSpPr>
          <p:cNvPr id="56" name="Client node arrow 2"/>
          <p:cNvCxnSpPr/>
          <p:nvPr/>
        </p:nvCxnSpPr>
        <p:spPr bwMode="auto">
          <a:xfrm flipH="1">
            <a:off x="2898972" y="2227348"/>
            <a:ext cx="2688" cy="75693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80" name="Circle 2"/>
          <p:cNvSpPr/>
          <p:nvPr/>
        </p:nvSpPr>
        <p:spPr bwMode="auto">
          <a:xfrm>
            <a:off x="2234994" y="1662807"/>
            <a:ext cx="269560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r>
              <a:rPr lang="en-US" sz="1050" dirty="0"/>
              <a:t>2</a:t>
            </a:r>
          </a:p>
        </p:txBody>
      </p:sp>
      <p:sp>
        <p:nvSpPr>
          <p:cNvPr id="83" name="Circle 3"/>
          <p:cNvSpPr/>
          <p:nvPr/>
        </p:nvSpPr>
        <p:spPr bwMode="auto">
          <a:xfrm>
            <a:off x="3868669" y="2133489"/>
            <a:ext cx="269560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r>
              <a:rPr lang="en-US" sz="1050" dirty="0"/>
              <a:t>3</a:t>
            </a:r>
          </a:p>
        </p:txBody>
      </p:sp>
      <p:sp>
        <p:nvSpPr>
          <p:cNvPr id="84" name="Circle 1"/>
          <p:cNvSpPr/>
          <p:nvPr/>
        </p:nvSpPr>
        <p:spPr bwMode="auto">
          <a:xfrm>
            <a:off x="598533" y="1662807"/>
            <a:ext cx="269560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8" tIns="34284" rIns="68568" bIns="34284" rtlCol="0" anchor="ctr"/>
          <a:lstStyle/>
          <a:p>
            <a:pPr algn="ctr" eaLnBrk="0" hangingPunct="0"/>
            <a:r>
              <a:rPr lang="en-US" sz="1050" dirty="0"/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54357" y="2905412"/>
            <a:ext cx="3752727" cy="1747927"/>
            <a:chOff x="7344182" y="3873882"/>
            <a:chExt cx="5003636" cy="2330569"/>
          </a:xfrm>
        </p:grpSpPr>
        <p:sp>
          <p:nvSpPr>
            <p:cNvPr id="92" name="MapR Cluster background"/>
            <p:cNvSpPr/>
            <p:nvPr/>
          </p:nvSpPr>
          <p:spPr bwMode="auto">
            <a:xfrm>
              <a:off x="7361126" y="3873882"/>
              <a:ext cx="2417146" cy="2306472"/>
            </a:xfrm>
            <a:prstGeom prst="rect">
              <a:avLst/>
            </a:prstGeom>
            <a:solidFill>
              <a:srgbClr val="C60C30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3" name="MapR Node 1"/>
            <p:cNvSpPr/>
            <p:nvPr/>
          </p:nvSpPr>
          <p:spPr bwMode="auto">
            <a:xfrm>
              <a:off x="7497402" y="4087759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4" name="MapR Node 2"/>
            <p:cNvSpPr/>
            <p:nvPr/>
          </p:nvSpPr>
          <p:spPr bwMode="auto">
            <a:xfrm>
              <a:off x="8000062" y="4625801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5" name="MapR Node 3"/>
            <p:cNvSpPr/>
            <p:nvPr/>
          </p:nvSpPr>
          <p:spPr bwMode="auto">
            <a:xfrm>
              <a:off x="8535112" y="5163842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98" name="MapR Cluster footer"/>
            <p:cNvSpPr/>
            <p:nvPr/>
          </p:nvSpPr>
          <p:spPr bwMode="auto">
            <a:xfrm>
              <a:off x="7361126" y="5778234"/>
              <a:ext cx="2417146" cy="402120"/>
            </a:xfrm>
            <a:prstGeom prst="rect">
              <a:avLst/>
            </a:prstGeom>
            <a:solidFill>
              <a:srgbClr val="E51937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105" name="MapR Cluster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520" y="5784325"/>
              <a:ext cx="1175143" cy="392615"/>
            </a:xfrm>
            <a:prstGeom prst="rect">
              <a:avLst/>
            </a:prstGeom>
          </p:spPr>
        </p:pic>
        <p:pic>
          <p:nvPicPr>
            <p:cNvPr id="110" name="MapR Node logo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311" y="5332337"/>
              <a:ext cx="550682" cy="183983"/>
            </a:xfrm>
            <a:prstGeom prst="rect">
              <a:avLst/>
            </a:prstGeom>
          </p:spPr>
        </p:pic>
        <p:pic>
          <p:nvPicPr>
            <p:cNvPr id="111" name="MapR Node logo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433" y="4792045"/>
              <a:ext cx="550682" cy="183983"/>
            </a:xfrm>
            <a:prstGeom prst="rect">
              <a:avLst/>
            </a:prstGeom>
          </p:spPr>
        </p:pic>
        <p:pic>
          <p:nvPicPr>
            <p:cNvPr id="112" name="MapR Node logo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005" y="4253565"/>
              <a:ext cx="550682" cy="183983"/>
            </a:xfrm>
            <a:prstGeom prst="rect">
              <a:avLst/>
            </a:prstGeom>
          </p:spPr>
        </p:pic>
        <p:sp>
          <p:nvSpPr>
            <p:cNvPr id="119" name="TextBox 118"/>
            <p:cNvSpPr txBox="1"/>
            <p:nvPr/>
          </p:nvSpPr>
          <p:spPr>
            <a:xfrm>
              <a:off x="7344182" y="5816231"/>
              <a:ext cx="1384731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defTabSz="457040"/>
              <a:r>
                <a:rPr lang="en-US" sz="1200" dirty="0">
                  <a:solidFill>
                    <a:schemeClr val="bg1"/>
                  </a:solidFill>
                </a:rPr>
                <a:t>MapR cluster</a:t>
              </a:r>
            </a:p>
          </p:txBody>
        </p:sp>
        <p:sp>
          <p:nvSpPr>
            <p:cNvPr id="126" name="MapR Cluster background"/>
            <p:cNvSpPr/>
            <p:nvPr/>
          </p:nvSpPr>
          <p:spPr bwMode="auto">
            <a:xfrm>
              <a:off x="9930672" y="3897979"/>
              <a:ext cx="2417146" cy="2306472"/>
            </a:xfrm>
            <a:prstGeom prst="rect">
              <a:avLst/>
            </a:prstGeom>
            <a:solidFill>
              <a:srgbClr val="C60C30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27" name="MapR Node 1"/>
            <p:cNvSpPr/>
            <p:nvPr/>
          </p:nvSpPr>
          <p:spPr bwMode="auto">
            <a:xfrm>
              <a:off x="10066948" y="4111856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28" name="MapR Node 2"/>
            <p:cNvSpPr/>
            <p:nvPr/>
          </p:nvSpPr>
          <p:spPr bwMode="auto">
            <a:xfrm>
              <a:off x="10569608" y="4649898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29" name="MapR Node 3"/>
            <p:cNvSpPr/>
            <p:nvPr/>
          </p:nvSpPr>
          <p:spPr bwMode="auto">
            <a:xfrm>
              <a:off x="11104658" y="5187939"/>
              <a:ext cx="741058" cy="436693"/>
            </a:xfrm>
            <a:prstGeom prst="can">
              <a:avLst/>
            </a:prstGeom>
            <a:solidFill>
              <a:srgbClr val="E51937"/>
            </a:solidFill>
            <a:ln w="9525" algn="ctr">
              <a:solidFill>
                <a:srgbClr val="C60C3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68568" tIns="34284" rIns="68568" bIns="34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40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30" name="MapR Cluster footer"/>
            <p:cNvSpPr/>
            <p:nvPr/>
          </p:nvSpPr>
          <p:spPr bwMode="auto">
            <a:xfrm>
              <a:off x="9930672" y="5802331"/>
              <a:ext cx="2417146" cy="402120"/>
            </a:xfrm>
            <a:prstGeom prst="rect">
              <a:avLst/>
            </a:prstGeom>
            <a:solidFill>
              <a:srgbClr val="E51937"/>
            </a:solidFill>
            <a:ln w="9525" algn="ctr">
              <a:noFill/>
              <a:round/>
              <a:headEnd/>
              <a:tailEnd/>
            </a:ln>
          </p:spPr>
          <p:txBody>
            <a:bodyPr lIns="68568" tIns="34284" rIns="68568" bIns="34284"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131" name="MapR Cluster logo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9066" y="5808422"/>
              <a:ext cx="1175143" cy="392615"/>
            </a:xfrm>
            <a:prstGeom prst="rect">
              <a:avLst/>
            </a:prstGeom>
          </p:spPr>
        </p:pic>
        <p:pic>
          <p:nvPicPr>
            <p:cNvPr id="132" name="MapR Node logo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07857" y="5356434"/>
              <a:ext cx="550682" cy="183983"/>
            </a:xfrm>
            <a:prstGeom prst="rect">
              <a:avLst/>
            </a:prstGeom>
          </p:spPr>
        </p:pic>
        <p:pic>
          <p:nvPicPr>
            <p:cNvPr id="133" name="MapR Node logo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979" y="4816142"/>
              <a:ext cx="550682" cy="183983"/>
            </a:xfrm>
            <a:prstGeom prst="rect">
              <a:avLst/>
            </a:prstGeom>
          </p:spPr>
        </p:pic>
        <p:pic>
          <p:nvPicPr>
            <p:cNvPr id="134" name="MapR Node logo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4551" y="4277662"/>
              <a:ext cx="550682" cy="183983"/>
            </a:xfrm>
            <a:prstGeom prst="rect">
              <a:avLst/>
            </a:prstGeom>
          </p:spPr>
        </p:pic>
        <p:sp>
          <p:nvSpPr>
            <p:cNvPr id="135" name="TextBox 134"/>
            <p:cNvSpPr txBox="1"/>
            <p:nvPr/>
          </p:nvSpPr>
          <p:spPr>
            <a:xfrm>
              <a:off x="9913729" y="5840328"/>
              <a:ext cx="1384731" cy="33853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defTabSz="457040"/>
              <a:r>
                <a:rPr lang="en-US" sz="1200" dirty="0">
                  <a:solidFill>
                    <a:schemeClr val="bg1"/>
                  </a:solidFill>
                </a:rPr>
                <a:t>MapR cluster</a:t>
              </a:r>
            </a:p>
          </p:txBody>
        </p:sp>
      </p:grpSp>
      <p:sp>
        <p:nvSpPr>
          <p:cNvPr id="136" name="Big text box"/>
          <p:cNvSpPr txBox="1"/>
          <p:nvPr/>
        </p:nvSpPr>
        <p:spPr>
          <a:xfrm>
            <a:off x="5410429" y="1106977"/>
            <a:ext cx="3472052" cy="553986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defTabSz="457040"/>
            <a:r>
              <a:rPr lang="en-US" sz="1050" dirty="0">
                <a:solidFill>
                  <a:srgbClr val="FFFFFF"/>
                </a:solidFill>
              </a:rPr>
              <a:t>POSIX Client can work with </a:t>
            </a:r>
            <a:r>
              <a:rPr lang="en-US" sz="1050" b="1" u="sng" dirty="0">
                <a:solidFill>
                  <a:srgbClr val="FFFFFF"/>
                </a:solidFill>
              </a:rPr>
              <a:t>multiple clusters </a:t>
            </a:r>
            <a:r>
              <a:rPr lang="en-US" sz="1050" dirty="0">
                <a:solidFill>
                  <a:srgbClr val="FFFFFF"/>
                </a:solidFill>
              </a:rPr>
              <a:t>simultaneously unifying namespace and easing universal data access</a:t>
            </a:r>
          </a:p>
        </p:txBody>
      </p:sp>
      <p:cxnSp>
        <p:nvCxnSpPr>
          <p:cNvPr id="137" name="MapR POSIX Client arrow 1"/>
          <p:cNvCxnSpPr>
            <a:stCxn id="86" idx="2"/>
            <a:endCxn id="93" idx="1"/>
          </p:cNvCxnSpPr>
          <p:nvPr/>
        </p:nvCxnSpPr>
        <p:spPr bwMode="auto">
          <a:xfrm>
            <a:off x="4022739" y="2687684"/>
            <a:ext cx="1024430" cy="378135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38" name="MapR POSIX Client arrow 1"/>
          <p:cNvCxnSpPr>
            <a:endCxn id="94" idx="1"/>
          </p:cNvCxnSpPr>
          <p:nvPr/>
        </p:nvCxnSpPr>
        <p:spPr bwMode="auto">
          <a:xfrm>
            <a:off x="4022739" y="2703359"/>
            <a:ext cx="1401425" cy="765992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39" name="MapR POSIX Client arrow 1"/>
          <p:cNvCxnSpPr>
            <a:stCxn id="86" idx="2"/>
            <a:endCxn id="95" idx="1"/>
          </p:cNvCxnSpPr>
          <p:nvPr/>
        </p:nvCxnSpPr>
        <p:spPr bwMode="auto">
          <a:xfrm>
            <a:off x="4022739" y="2687685"/>
            <a:ext cx="1802713" cy="118519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40" name="MapR POSIX Client arrow 1"/>
          <p:cNvCxnSpPr>
            <a:stCxn id="86" idx="3"/>
            <a:endCxn id="127" idx="1"/>
          </p:cNvCxnSpPr>
          <p:nvPr/>
        </p:nvCxnSpPr>
        <p:spPr bwMode="auto">
          <a:xfrm>
            <a:off x="4177251" y="2636062"/>
            <a:ext cx="2797078" cy="447830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41" name="MapR POSIX Client arrow 1"/>
          <p:cNvCxnSpPr>
            <a:stCxn id="86" idx="3"/>
            <a:endCxn id="128" idx="1"/>
          </p:cNvCxnSpPr>
          <p:nvPr/>
        </p:nvCxnSpPr>
        <p:spPr bwMode="auto">
          <a:xfrm>
            <a:off x="4177251" y="2636062"/>
            <a:ext cx="3174073" cy="851362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42" name="MapR POSIX Client arrow 1"/>
          <p:cNvCxnSpPr>
            <a:stCxn id="86" idx="3"/>
            <a:endCxn id="129" idx="1"/>
          </p:cNvCxnSpPr>
          <p:nvPr/>
        </p:nvCxnSpPr>
        <p:spPr bwMode="auto">
          <a:xfrm>
            <a:off x="4177251" y="2636062"/>
            <a:ext cx="3575360" cy="125489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7816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options to connect to MapR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17672231"/>
              </p:ext>
            </p:extLst>
          </p:nvPr>
        </p:nvGraphicFramePr>
        <p:xfrm>
          <a:off x="451732" y="898626"/>
          <a:ext cx="8227220" cy="248156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7785"/>
                <a:gridCol w="1865825"/>
                <a:gridCol w="2056805"/>
                <a:gridCol w="2056805"/>
              </a:tblGrid>
              <a:tr h="24124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Hadoop style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NFS Gateway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POSIX Client</a:t>
                      </a:r>
                      <a:endParaRPr lang="en-US" sz="1100" dirty="0"/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36405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Existing Apps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Rewrite to HDFS API.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r>
                        <a:rPr lang="en-US" sz="1200" baseline="0" dirty="0" smtClean="0"/>
                        <a:t> rewrite required. 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No rewrite required.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Client</a:t>
                      </a:r>
                      <a:r>
                        <a:rPr lang="en-US" sz="1200" baseline="0" dirty="0" smtClean="0"/>
                        <a:t> Slide Work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Install </a:t>
                      </a:r>
                      <a:r>
                        <a:rPr lang="en-US" sz="1200" dirty="0" err="1" smtClean="0"/>
                        <a:t>mapr</a:t>
                      </a:r>
                      <a:r>
                        <a:rPr lang="en-US" sz="1200" dirty="0" smtClean="0"/>
                        <a:t>-client on client node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Mount</a:t>
                      </a:r>
                      <a:r>
                        <a:rPr lang="en-US" sz="1200" baseline="0" dirty="0" smtClean="0"/>
                        <a:t> cluster on client node.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Install POSIX client on client node.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Client – Cluster Compression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Secure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 (per user)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 (full</a:t>
                      </a:r>
                      <a:r>
                        <a:rPr lang="en-US" sz="1200" baseline="0" dirty="0" smtClean="0"/>
                        <a:t> access)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</a:rPr>
                        <a:t> (per machine) 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sym typeface="Wingdings"/>
                        </a:rPr>
                        <a:t> per user(roadmap)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Performance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High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Very High</a:t>
                      </a: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Client – Cluster Parallelized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Yes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Term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Included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</a:t>
                      </a:r>
                      <a:r>
                        <a:rPr lang="en-US" sz="1200" baseline="0" dirty="0" smtClean="0"/>
                        <a:t> node (Part of cluster)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Per client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2C536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3000" b="0" i="0" u="none" strike="noStrike" cap="none" baseline="30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Party Tools for Data Ingest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005033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tools could be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266" y="1099216"/>
            <a:ext cx="3575964" cy="1275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66" y="898626"/>
            <a:ext cx="41910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766" y="2474817"/>
            <a:ext cx="3084680" cy="19568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10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ETL example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925597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49868" y="205879"/>
            <a:ext cx="7988995" cy="692646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4294967295"/>
          </p:nvPr>
        </p:nvSpPr>
        <p:spPr>
          <a:xfrm>
            <a:off x="449868" y="882650"/>
            <a:ext cx="8500167" cy="3947795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t" anchorCtr="0">
            <a:noAutofit/>
          </a:bodyPr>
          <a:lstStyle/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MapR</a:t>
            </a:r>
            <a:r>
              <a:rPr lang="de-DE" sz="24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cluster</a:t>
            </a:r>
            <a:endParaRPr lang="de-DE" sz="24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dirty="0" err="1" smtClean="0"/>
              <a:t>Sources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destinations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ingest</a:t>
            </a:r>
            <a:endParaRPr lang="de-DE" sz="2400" dirty="0" smtClean="0"/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b="0" i="0" u="none" strike="noStrike" cap="none" dirty="0" smtClean="0">
                <a:solidFill>
                  <a:srgbClr val="000000"/>
                </a:solidFill>
                <a:sym typeface="Arial"/>
              </a:rPr>
              <a:t>Tools </a:t>
            </a: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for</a:t>
            </a:r>
            <a:r>
              <a:rPr lang="de-DE" sz="24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data</a:t>
            </a:r>
            <a:r>
              <a:rPr lang="de-DE" sz="24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ingest</a:t>
            </a:r>
            <a:endParaRPr lang="de-DE" sz="24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dirty="0" smtClean="0"/>
              <a:t>ETL </a:t>
            </a:r>
            <a:r>
              <a:rPr lang="de-DE" sz="2400" dirty="0" err="1" smtClean="0"/>
              <a:t>example</a:t>
            </a:r>
            <a:endParaRPr lang="de-DE" sz="2400" b="0" i="0" u="none" strike="noStrike" cap="none" dirty="0" smtClean="0">
              <a:solidFill>
                <a:srgbClr val="000000"/>
              </a:solidFill>
              <a:sym typeface="Arial"/>
            </a:endParaRP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dirty="0" err="1" smtClean="0"/>
              <a:t>Ingest</a:t>
            </a:r>
            <a:r>
              <a:rPr lang="de-DE" sz="2400" dirty="0" smtClean="0"/>
              <a:t> </a:t>
            </a:r>
            <a:r>
              <a:rPr lang="de-DE" sz="2400" dirty="0" err="1" smtClean="0"/>
              <a:t>from</a:t>
            </a:r>
            <a:r>
              <a:rPr lang="de-DE" sz="2400" dirty="0" smtClean="0"/>
              <a:t> DB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files</a:t>
            </a:r>
            <a:endParaRPr lang="de-DE" sz="2400" dirty="0" smtClean="0"/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b="0" i="0" u="none" strike="noStrike" cap="none" dirty="0" err="1" smtClean="0">
                <a:solidFill>
                  <a:srgbClr val="000000"/>
                </a:solidFill>
                <a:sym typeface="Arial"/>
              </a:rPr>
              <a:t>Posix</a:t>
            </a:r>
            <a:r>
              <a:rPr lang="de-DE" sz="2400" b="0" i="0" u="none" strike="noStrike" cap="none" dirty="0" smtClean="0">
                <a:solidFill>
                  <a:srgbClr val="000000"/>
                </a:solidFill>
                <a:sym typeface="Arial"/>
              </a:rPr>
              <a:t> / FUSE</a:t>
            </a:r>
          </a:p>
          <a:p>
            <a:pPr marL="211138" marR="0" lvl="0" indent="-211138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de-DE" sz="2400" dirty="0" smtClean="0"/>
              <a:t>Data Placement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46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7387" y="2555309"/>
            <a:ext cx="1833497" cy="18334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2810" y="671"/>
            <a:ext cx="8518380" cy="1017334"/>
          </a:xfrm>
          <a:prstGeom prst="rect">
            <a:avLst/>
          </a:prstGeom>
          <a:noFill/>
          <a:ln>
            <a:noFill/>
          </a:ln>
        </p:spPr>
        <p:txBody>
          <a:bodyPr wrap="square" lIns="91369" tIns="45675" rIns="91369" bIns="45675" anchor="ctr" anchorCtr="0">
            <a:noAutofit/>
          </a:bodyPr>
          <a:lstStyle/>
          <a:p>
            <a:pPr>
              <a:buSzPct val="25000"/>
            </a:pPr>
            <a:r>
              <a:rPr lang="en-US" dirty="0" smtClean="0">
                <a:sym typeface="Open Sans"/>
              </a:rPr>
              <a:t>ETL Approach is Jaded</a:t>
            </a:r>
            <a:endParaRPr lang="en" dirty="0">
              <a:sym typeface="Open Sans"/>
            </a:endParaRPr>
          </a:p>
        </p:txBody>
      </p:sp>
      <p:grpSp>
        <p:nvGrpSpPr>
          <p:cNvPr id="208" name="Shape 208"/>
          <p:cNvGrpSpPr/>
          <p:nvPr/>
        </p:nvGrpSpPr>
        <p:grpSpPr>
          <a:xfrm>
            <a:off x="101714" y="827847"/>
            <a:ext cx="5971601" cy="2301274"/>
            <a:chOff x="1025575" y="990425"/>
            <a:chExt cx="5973156" cy="2301873"/>
          </a:xfrm>
        </p:grpSpPr>
        <p:grpSp>
          <p:nvGrpSpPr>
            <p:cNvPr id="209" name="Shape 209"/>
            <p:cNvGrpSpPr/>
            <p:nvPr/>
          </p:nvGrpSpPr>
          <p:grpSpPr>
            <a:xfrm>
              <a:off x="1025575" y="990425"/>
              <a:ext cx="5973156" cy="2301873"/>
              <a:chOff x="1025575" y="990425"/>
              <a:chExt cx="5973156" cy="2301873"/>
            </a:xfrm>
          </p:grpSpPr>
          <p:pic>
            <p:nvPicPr>
              <p:cNvPr id="210" name="Shape 2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25575" y="1150825"/>
                <a:ext cx="1638422" cy="1727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Shape 2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99513" y="1066625"/>
                <a:ext cx="2297082" cy="22256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Shape 2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063507" y="990425"/>
                <a:ext cx="1935223" cy="20284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3" name="Shape 213"/>
            <p:cNvSpPr/>
            <p:nvPr/>
          </p:nvSpPr>
          <p:spPr>
            <a:xfrm>
              <a:off x="2408411" y="1787350"/>
              <a:ext cx="1196999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ETL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4624042" y="1787350"/>
              <a:ext cx="954599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ETL</a:t>
              </a:r>
            </a:p>
          </p:txBody>
        </p:sp>
      </p:grpSp>
      <p:grpSp>
        <p:nvGrpSpPr>
          <p:cNvPr id="215" name="Shape 215"/>
          <p:cNvGrpSpPr/>
          <p:nvPr/>
        </p:nvGrpSpPr>
        <p:grpSpPr>
          <a:xfrm>
            <a:off x="186742" y="2573800"/>
            <a:ext cx="6067258" cy="1946327"/>
            <a:chOff x="1025575" y="2726199"/>
            <a:chExt cx="6068838" cy="1946834"/>
          </a:xfrm>
        </p:grpSpPr>
        <p:grpSp>
          <p:nvGrpSpPr>
            <p:cNvPr id="216" name="Shape 216"/>
            <p:cNvGrpSpPr/>
            <p:nvPr/>
          </p:nvGrpSpPr>
          <p:grpSpPr>
            <a:xfrm>
              <a:off x="1025575" y="2726199"/>
              <a:ext cx="6068838" cy="1946834"/>
              <a:chOff x="1025575" y="2573799"/>
              <a:chExt cx="6068838" cy="1946834"/>
            </a:xfrm>
          </p:grpSpPr>
          <p:pic>
            <p:nvPicPr>
              <p:cNvPr id="217" name="Shape 2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237089" y="2573799"/>
                <a:ext cx="1857324" cy="19468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Shape 21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025575" y="2683311"/>
                <a:ext cx="1638425" cy="1727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0" name="Shape 220"/>
            <p:cNvSpPr/>
            <p:nvPr/>
          </p:nvSpPr>
          <p:spPr>
            <a:xfrm>
              <a:off x="2480275" y="3450950"/>
              <a:ext cx="830026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Ingest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4677214" y="3442225"/>
              <a:ext cx="954598" cy="5147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>
              <a:noFill/>
            </a:ln>
          </p:spPr>
          <p:txBody>
            <a:bodyPr lIns="91401" tIns="91401" rIns="91401" bIns="91401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ct val="25000"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Analyze</a:t>
              </a:r>
            </a:p>
          </p:txBody>
        </p:sp>
      </p:grpSp>
      <p:sp>
        <p:nvSpPr>
          <p:cNvPr id="222" name="Shape 222"/>
          <p:cNvSpPr txBox="1"/>
          <p:nvPr/>
        </p:nvSpPr>
        <p:spPr>
          <a:xfrm>
            <a:off x="6035255" y="1038125"/>
            <a:ext cx="2647276" cy="1457502"/>
          </a:xfrm>
          <a:prstGeom prst="rect">
            <a:avLst/>
          </a:prstGeom>
          <a:noFill/>
          <a:ln>
            <a:noFill/>
          </a:ln>
        </p:spPr>
        <p:txBody>
          <a:bodyPr lIns="68558" tIns="68558" rIns="68558" bIns="68558" anchor="t" anchorCtr="0">
            <a:noAutofit/>
          </a:bodyPr>
          <a:lstStyle/>
          <a:p>
            <a:pPr>
              <a:buClr>
                <a:srgbClr val="3D3E3E"/>
              </a:buClr>
              <a:buSzPct val="25000"/>
            </a:pPr>
            <a:r>
              <a:rPr lang="en" b="1" dirty="0">
                <a:solidFill>
                  <a:srgbClr val="3D3E3E"/>
                </a:solidFill>
              </a:rPr>
              <a:t>Past (ETL)</a:t>
            </a: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" dirty="0">
                <a:solidFill>
                  <a:srgbClr val="3D3E3E"/>
                </a:solidFill>
              </a:rPr>
              <a:t>Fixed schema ETL for Data warehouse</a:t>
            </a:r>
            <a:r>
              <a:rPr lang="en-US" dirty="0">
                <a:solidFill>
                  <a:srgbClr val="3D3E3E"/>
                </a:solidFill>
              </a:rPr>
              <a:t>s</a:t>
            </a:r>
            <a:endParaRPr lang="en" dirty="0">
              <a:solidFill>
                <a:srgbClr val="3D3E3E"/>
              </a:solidFill>
            </a:endParaRP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rgbClr val="3D3E3E"/>
                </a:solidFill>
              </a:rPr>
              <a:t>Source </a:t>
            </a:r>
            <a:r>
              <a:rPr lang="en" dirty="0">
                <a:solidFill>
                  <a:srgbClr val="3D3E3E"/>
                </a:solidFill>
              </a:rPr>
              <a:t>Data structured and rigid</a:t>
            </a:r>
            <a:r>
              <a:rPr lang="en-US" dirty="0">
                <a:solidFill>
                  <a:srgbClr val="3D3E3E"/>
                </a:solidFill>
              </a:rPr>
              <a:t> transaction data</a:t>
            </a:r>
            <a:endParaRPr lang="en" dirty="0">
              <a:solidFill>
                <a:srgbClr val="3D3E3E"/>
              </a:solidFill>
            </a:endParaRP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51660" y="4303471"/>
            <a:ext cx="1278790" cy="268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Shape 224"/>
          <p:cNvCxnSpPr/>
          <p:nvPr/>
        </p:nvCxnSpPr>
        <p:spPr>
          <a:xfrm rot="10800000">
            <a:off x="1991054" y="3679333"/>
            <a:ext cx="0" cy="6241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25" name="Shape 225"/>
          <p:cNvSpPr txBox="1"/>
          <p:nvPr/>
        </p:nvSpPr>
        <p:spPr>
          <a:xfrm>
            <a:off x="186744" y="984846"/>
            <a:ext cx="1647770" cy="4120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>
              <a:buClr>
                <a:srgbClr val="999999"/>
              </a:buClr>
              <a:buSzPct val="25000"/>
            </a:pPr>
            <a:r>
              <a:rPr lang="en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2248472" y="989232"/>
            <a:ext cx="1647770" cy="4120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>
              <a:buClr>
                <a:srgbClr val="999999"/>
              </a:buClr>
              <a:buSzPct val="25000"/>
            </a:pPr>
            <a:r>
              <a:rPr lang="en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Data Stores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150727" y="984846"/>
            <a:ext cx="2028071" cy="4120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>
              <a:buClr>
                <a:srgbClr val="999999"/>
              </a:buClr>
              <a:buSzPct val="25000"/>
            </a:pPr>
            <a:r>
              <a:rPr lang="en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Data Consumers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6035255" y="2515749"/>
            <a:ext cx="2647276" cy="2268326"/>
          </a:xfrm>
          <a:prstGeom prst="rect">
            <a:avLst/>
          </a:prstGeom>
          <a:noFill/>
          <a:ln>
            <a:noFill/>
          </a:ln>
        </p:spPr>
        <p:txBody>
          <a:bodyPr lIns="68558" tIns="68558" rIns="68558" bIns="68558" anchor="t" anchorCtr="0">
            <a:noAutofit/>
          </a:bodyPr>
          <a:lstStyle/>
          <a:p>
            <a:pPr>
              <a:buClr>
                <a:srgbClr val="3D3E3E"/>
              </a:buClr>
              <a:buSzPct val="25000"/>
            </a:pPr>
            <a:r>
              <a:rPr lang="en" b="1" dirty="0">
                <a:solidFill>
                  <a:srgbClr val="3D3E3E"/>
                </a:solidFill>
              </a:rPr>
              <a:t>Emerging (Ingest)</a:t>
            </a: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" dirty="0">
                <a:solidFill>
                  <a:srgbClr val="3D3E3E"/>
                </a:solidFill>
              </a:rPr>
              <a:t>Explosion </a:t>
            </a:r>
            <a:r>
              <a:rPr lang="en-US" dirty="0">
                <a:solidFill>
                  <a:srgbClr val="3D3E3E"/>
                </a:solidFill>
              </a:rPr>
              <a:t>of </a:t>
            </a:r>
            <a:r>
              <a:rPr lang="en" dirty="0">
                <a:solidFill>
                  <a:srgbClr val="3D3E3E"/>
                </a:solidFill>
              </a:rPr>
              <a:t>Data Stores – fluid infrastructure</a:t>
            </a:r>
          </a:p>
          <a:p>
            <a:pPr marL="285679" indent="-285679">
              <a:spcBef>
                <a:spcPts val="800"/>
              </a:spcBef>
              <a:buClr>
                <a:srgbClr val="3D3E3E"/>
              </a:buClr>
              <a:buSzPct val="100000"/>
              <a:buFont typeface="Noto Sans Symbols"/>
              <a:buChar char="➢"/>
            </a:pPr>
            <a:r>
              <a:rPr lang="en-US" dirty="0">
                <a:solidFill>
                  <a:srgbClr val="3D3E3E"/>
                </a:solidFill>
              </a:rPr>
              <a:t>Source </a:t>
            </a:r>
            <a:r>
              <a:rPr lang="en" dirty="0">
                <a:solidFill>
                  <a:srgbClr val="3D3E3E"/>
                </a:solidFill>
              </a:rPr>
              <a:t>Data predominantly multi-structured</a:t>
            </a:r>
            <a:r>
              <a:rPr lang="en-US" dirty="0">
                <a:solidFill>
                  <a:srgbClr val="3D3E3E"/>
                </a:solidFill>
              </a:rPr>
              <a:t> interaction data</a:t>
            </a:r>
            <a:endParaRPr lang="en" dirty="0">
              <a:solidFill>
                <a:srgbClr val="3D3E3E"/>
              </a:solidFill>
            </a:endParaRPr>
          </a:p>
          <a:p>
            <a:pPr marL="285679" indent="-285679">
              <a:spcBef>
                <a:spcPts val="800"/>
              </a:spcBef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" b="1" dirty="0">
                <a:solidFill>
                  <a:schemeClr val="dk1"/>
                </a:solidFill>
              </a:rPr>
              <a:t>Data Drift</a:t>
            </a:r>
            <a:r>
              <a:rPr lang="en" dirty="0">
                <a:solidFill>
                  <a:schemeClr val="dk1"/>
                </a:solidFill>
              </a:rPr>
              <a:t>: </a:t>
            </a:r>
            <a:r>
              <a:rPr lang="en" dirty="0">
                <a:solidFill>
                  <a:srgbClr val="3D3E3E"/>
                </a:solidFill>
              </a:rPr>
              <a:t>Structure, Semantic, Infrastructure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16267" y="3029736"/>
            <a:ext cx="1648714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25" b="1" dirty="0">
                <a:solidFill>
                  <a:prstClr val="white"/>
                </a:solidFill>
                <a:cs typeface="Sinova Pro Bold"/>
              </a:rPr>
              <a:t>MapR Data Platform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232806" y="2818184"/>
            <a:ext cx="409039" cy="1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auto">
          <a:xfrm>
            <a:off x="2495925" y="3214326"/>
            <a:ext cx="1286892" cy="628480"/>
          </a:xfrm>
          <a:prstGeom prst="rect">
            <a:avLst/>
          </a:prstGeom>
          <a:noFill/>
          <a:ln w="38100" cmpd="sng" algn="ctr">
            <a:solidFill>
              <a:schemeClr val="accent1"/>
            </a:solidFill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31" name="Picture 30" descr="MapR006_DphIV_app_ppt_logotype_rgbRED_noBox.eps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189" y="3427517"/>
            <a:ext cx="1034677" cy="2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024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" y="917108"/>
            <a:ext cx="5216911" cy="336969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91382" tIns="45682" rIns="91382" bIns="45682" rtlCol="0" anchor="ctr" anchorCtr="0">
            <a:noAutofit/>
          </a:bodyPr>
          <a:lstStyle/>
          <a:p>
            <a:pPr>
              <a:buSzPct val="25000"/>
            </a:pPr>
            <a:r>
              <a:rPr lang="en" sz="2400" dirty="0">
                <a:latin typeface="Avenir Heavy" charset="0"/>
                <a:ea typeface="Avenir Heavy" charset="0"/>
                <a:cs typeface="Avenir Heavy" charset="0"/>
              </a:rPr>
              <a:t>Product: </a:t>
            </a:r>
          </a:p>
          <a:p>
            <a:pPr>
              <a:buSzPct val="25000"/>
            </a:pPr>
            <a:r>
              <a:rPr lang="en" sz="2400" dirty="0">
                <a:latin typeface="Avenir Heavy" charset="0"/>
                <a:ea typeface="Avenir Heavy" charset="0"/>
                <a:cs typeface="Avenir Heavy" charset="0"/>
              </a:rPr>
              <a:t>StreamSets Data Collector</a:t>
            </a:r>
          </a:p>
        </p:txBody>
      </p:sp>
      <p:sp>
        <p:nvSpPr>
          <p:cNvPr id="5" name="Shape 178"/>
          <p:cNvSpPr txBox="1"/>
          <p:nvPr/>
        </p:nvSpPr>
        <p:spPr>
          <a:xfrm>
            <a:off x="5321176" y="917108"/>
            <a:ext cx="3346055" cy="2892760"/>
          </a:xfrm>
          <a:prstGeom prst="rect">
            <a:avLst/>
          </a:prstGeom>
          <a:noFill/>
          <a:ln>
            <a:noFill/>
          </a:ln>
        </p:spPr>
        <p:txBody>
          <a:bodyPr lIns="68558" tIns="68558" rIns="68558" bIns="68558" anchor="t" anchorCtr="0">
            <a:noAutofit/>
          </a:bodyPr>
          <a:lstStyle/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r>
              <a:rPr lang="en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Adaptable Pipelines</a:t>
            </a:r>
            <a:r>
              <a:rPr lang="en-US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 for Efficiency</a:t>
            </a:r>
          </a:p>
          <a:p>
            <a:pPr marL="234891" indent="-171407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Intent Driven Flows</a:t>
            </a:r>
          </a:p>
          <a:p>
            <a:pPr marL="234891" lvl="6" indent="-171407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Batch &amp; Real Time</a:t>
            </a:r>
          </a:p>
          <a:p>
            <a:pPr marL="234891" lvl="6" indent="-171407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On Edge &amp; In Cluster Sanitization</a:t>
            </a:r>
          </a:p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r>
              <a:rPr lang="en-US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Data KPIs for Control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Stage &amp; Flow Metrics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Drift Handling &amp; Alerts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Metadata &amp; Data Lineage Capture</a:t>
            </a:r>
          </a:p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r>
              <a:rPr lang="en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Containerized Architecture</a:t>
            </a:r>
            <a:r>
              <a:rPr lang="en-US" sz="1500" b="1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 for Agility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Snapshot &amp; Replay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Seamless Iterations &amp; Upgrades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r>
              <a:rPr lang="en-US" sz="1200" dirty="0">
                <a:solidFill>
                  <a:srgbClr val="3D3E3E"/>
                </a:solidFill>
                <a:latin typeface="Avenir Book" charset="0"/>
                <a:ea typeface="Avenir Book" charset="0"/>
                <a:cs typeface="Avenir Book" charset="0"/>
              </a:rPr>
              <a:t>Embed, Extend, Integrate</a:t>
            </a:r>
          </a:p>
          <a:p>
            <a:pPr marL="349163" indent="-285679">
              <a:spcAft>
                <a:spcPts val="800"/>
              </a:spcAft>
              <a:buClr>
                <a:srgbClr val="3D3E3E"/>
              </a:buClr>
              <a:buSzPct val="100000"/>
              <a:buFont typeface="Wingdings" charset="2"/>
              <a:buChar char="q"/>
            </a:pPr>
            <a:endParaRPr lang="en-US" sz="900" dirty="0">
              <a:solidFill>
                <a:srgbClr val="3D3E3E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63485">
              <a:spcAft>
                <a:spcPts val="800"/>
              </a:spcAft>
              <a:buClr>
                <a:srgbClr val="3D3E3E"/>
              </a:buClr>
              <a:buSzPct val="100000"/>
            </a:pPr>
            <a:endParaRPr lang="en" sz="900" dirty="0">
              <a:solidFill>
                <a:srgbClr val="3D3E3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104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Ingest from DB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and Files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107465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Example: mining web logs for meaningful data</a:t>
            </a:r>
          </a:p>
          <a:p>
            <a:pPr lvl="2"/>
            <a:r>
              <a:rPr lang="en-US" sz="1500" dirty="0"/>
              <a:t>First: get the logs into the cluster</a:t>
            </a:r>
          </a:p>
          <a:p>
            <a:pPr lvl="3"/>
            <a:r>
              <a:rPr lang="en-US" sz="1350" dirty="0"/>
              <a:t>Do you have to break logs into small pieces to allow frequent batches?</a:t>
            </a:r>
          </a:p>
          <a:p>
            <a:pPr lvl="3"/>
            <a:r>
              <a:rPr lang="en-US" sz="1350" dirty="0"/>
              <a:t>How soon after writing to a log are results available?</a:t>
            </a:r>
          </a:p>
          <a:p>
            <a:pPr lvl="3"/>
            <a:r>
              <a:rPr lang="en-US" sz="1350" dirty="0"/>
              <a:t>Do you have to concatenate these files together later?</a:t>
            </a:r>
          </a:p>
          <a:p>
            <a:pPr lvl="3"/>
            <a:r>
              <a:rPr lang="en-US" sz="1350" dirty="0"/>
              <a:t>How many files do you wind up with?</a:t>
            </a:r>
          </a:p>
          <a:p>
            <a:pPr lvl="3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onto a Cluster</a:t>
            </a:r>
            <a:endParaRPr lang="en-US" dirty="0"/>
          </a:p>
        </p:txBody>
      </p:sp>
      <p:sp>
        <p:nvSpPr>
          <p:cNvPr id="636" name="Right Arrow 635"/>
          <p:cNvSpPr/>
          <p:nvPr/>
        </p:nvSpPr>
        <p:spPr>
          <a:xfrm>
            <a:off x="2266354" y="2697773"/>
            <a:ext cx="3163589" cy="522485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500" dirty="0">
                <a:solidFill>
                  <a:srgbClr val="000000"/>
                </a:solidFill>
              </a:rPr>
              <a:t>hadoop fs –put, </a:t>
            </a:r>
            <a:r>
              <a:rPr lang="en-US" sz="1500" dirty="0" err="1">
                <a:solidFill>
                  <a:srgbClr val="000000"/>
                </a:solidFill>
              </a:rPr>
              <a:t>copyfromlocal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639" name="Right Arrow 638"/>
          <p:cNvSpPr/>
          <p:nvPr/>
        </p:nvSpPr>
        <p:spPr>
          <a:xfrm>
            <a:off x="2266354" y="3311326"/>
            <a:ext cx="3163589" cy="54365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500" dirty="0">
                <a:solidFill>
                  <a:srgbClr val="000000"/>
                </a:solidFill>
              </a:rPr>
              <a:t>                </a:t>
            </a:r>
            <a:r>
              <a:rPr lang="en-US" sz="1500" dirty="0" err="1">
                <a:solidFill>
                  <a:srgbClr val="000000"/>
                </a:solidFill>
              </a:rPr>
              <a:t>distcp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641" name="Right Arrow 640"/>
          <p:cNvSpPr/>
          <p:nvPr/>
        </p:nvSpPr>
        <p:spPr>
          <a:xfrm>
            <a:off x="2266354" y="3946053"/>
            <a:ext cx="3163589" cy="531531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500" dirty="0">
                <a:solidFill>
                  <a:srgbClr val="000000"/>
                </a:solidFill>
              </a:rPr>
              <a:t>                Flume/Sqoop/CDC</a:t>
            </a:r>
          </a:p>
        </p:txBody>
      </p:sp>
      <p:pic>
        <p:nvPicPr>
          <p:cNvPr id="643" name="Picture 642" descr="clu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98" y="2697773"/>
            <a:ext cx="3172547" cy="1947240"/>
          </a:xfrm>
          <a:prstGeom prst="rect">
            <a:avLst/>
          </a:prstGeom>
        </p:spPr>
      </p:pic>
      <p:pic>
        <p:nvPicPr>
          <p:cNvPr id="12" name="Picture 11" descr="MC9004352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3" y="2635479"/>
            <a:ext cx="1540364" cy="22881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17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Once data is stored on the Hadoop cluster, these are your tools to access and use the results of processing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Data on Cluster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flipH="1">
            <a:off x="2072052" y="2728290"/>
            <a:ext cx="3163589" cy="748618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050" dirty="0">
                <a:solidFill>
                  <a:srgbClr val="000000"/>
                </a:solidFill>
              </a:rPr>
              <a:t>              </a:t>
            </a:r>
            <a:r>
              <a:rPr lang="en-US" sz="1050" dirty="0" err="1">
                <a:solidFill>
                  <a:srgbClr val="000000"/>
                </a:solidFill>
              </a:rPr>
              <a:t>copytolocal</a:t>
            </a:r>
            <a:r>
              <a:rPr lang="en-US" sz="1050" dirty="0">
                <a:solidFill>
                  <a:srgbClr val="000000"/>
                </a:solidFill>
              </a:rPr>
              <a:t>  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2067677" y="3540364"/>
            <a:ext cx="3163589" cy="793097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050" dirty="0">
                <a:solidFill>
                  <a:srgbClr val="000000"/>
                </a:solidFill>
              </a:rPr>
              <a:t>             hadoop fs</a:t>
            </a:r>
          </a:p>
        </p:txBody>
      </p:sp>
      <p:pic>
        <p:nvPicPr>
          <p:cNvPr id="19" name="Picture 18" descr="clu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98" y="2503288"/>
            <a:ext cx="3172547" cy="1947240"/>
          </a:xfrm>
          <a:prstGeom prst="rect">
            <a:avLst/>
          </a:prstGeom>
        </p:spPr>
      </p:pic>
      <p:pic>
        <p:nvPicPr>
          <p:cNvPr id="8" name="Picture 7" descr="BU0037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2704786"/>
            <a:ext cx="799986" cy="19159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54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With MapR, you can use NFS/FUSE to access results on your cluster</a:t>
            </a:r>
          </a:p>
          <a:p>
            <a:r>
              <a:rPr lang="en-US" sz="2000" dirty="0" smtClean="0"/>
              <a:t>Access all of the data in your cluster with standard applications</a:t>
            </a:r>
          </a:p>
          <a:p>
            <a:pPr lvl="1"/>
            <a:r>
              <a:rPr lang="en-US" sz="1800" dirty="0" smtClean="0"/>
              <a:t>Web-server for web applications</a:t>
            </a:r>
          </a:p>
          <a:p>
            <a:pPr lvl="1"/>
            <a:r>
              <a:rPr lang="en-US" sz="1800" dirty="0" smtClean="0"/>
              <a:t>Double-click a file (spreadsheet, report, etc.)</a:t>
            </a:r>
          </a:p>
          <a:p>
            <a:pPr lvl="2"/>
            <a:r>
              <a:rPr lang="en-US" sz="1400" dirty="0" smtClean="0"/>
              <a:t>edit, save, etc.</a:t>
            </a:r>
          </a:p>
          <a:p>
            <a:pPr lvl="1"/>
            <a:r>
              <a:rPr lang="en-US" sz="1800" dirty="0" smtClean="0"/>
              <a:t>Run a Python script</a:t>
            </a:r>
          </a:p>
          <a:p>
            <a:pPr lvl="1"/>
            <a:r>
              <a:rPr lang="en-US" sz="1800" dirty="0" err="1" smtClean="0"/>
              <a:t>grep</a:t>
            </a:r>
            <a:r>
              <a:rPr lang="en-US" sz="1800" dirty="0" smtClean="0"/>
              <a:t>, </a:t>
            </a:r>
            <a:r>
              <a:rPr lang="en-US" sz="1800" dirty="0" err="1" smtClean="0"/>
              <a:t>sed</a:t>
            </a:r>
            <a:r>
              <a:rPr lang="en-US" sz="1800" dirty="0" smtClean="0"/>
              <a:t>, </a:t>
            </a:r>
            <a:r>
              <a:rPr lang="en-US" sz="1800" dirty="0" err="1" smtClean="0"/>
              <a:t>awk</a:t>
            </a:r>
            <a:r>
              <a:rPr lang="en-US" sz="1800" dirty="0" smtClean="0"/>
              <a:t>, shell scripts, etc.</a:t>
            </a:r>
          </a:p>
          <a:p>
            <a:r>
              <a:rPr lang="en-US" sz="2000" dirty="0" smtClean="0"/>
              <a:t>This includes using legacy applications such as databases</a:t>
            </a:r>
          </a:p>
          <a:p>
            <a:pPr lvl="1"/>
            <a:r>
              <a:rPr lang="en-US" sz="1800" dirty="0" smtClean="0"/>
              <a:t>A file in MapR-FS can be an external table for MySQL or Oracle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MapR</a:t>
            </a:r>
            <a:r>
              <a:rPr lang="en-US" dirty="0" smtClean="0"/>
              <a:t>-FS You Can Use POSIX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8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Mount your cluster </a:t>
            </a:r>
            <a:r>
              <a:rPr lang="en-US" sz="1800" dirty="0" err="1" smtClean="0"/>
              <a:t>filesystem</a:t>
            </a:r>
            <a:r>
              <a:rPr lang="en-US" sz="1800" dirty="0" smtClean="0"/>
              <a:t> locally</a:t>
            </a:r>
          </a:p>
          <a:p>
            <a:pPr lvl="1"/>
            <a:r>
              <a:rPr lang="en-US" sz="1600" dirty="0" smtClean="0"/>
              <a:t>/</a:t>
            </a:r>
            <a:r>
              <a:rPr lang="en-US" sz="1600" dirty="0" err="1" smtClean="0"/>
              <a:t>mapr</a:t>
            </a:r>
            <a:r>
              <a:rPr lang="en-US" sz="1600" dirty="0" smtClean="0"/>
              <a:t>/my.cluster.com/</a:t>
            </a:r>
            <a:r>
              <a:rPr lang="en-US" sz="1600" dirty="0" err="1" smtClean="0"/>
              <a:t>myvolume</a:t>
            </a:r>
            <a:r>
              <a:rPr lang="en-US" sz="1600" dirty="0" smtClean="0"/>
              <a:t>/…</a:t>
            </a:r>
          </a:p>
          <a:p>
            <a:r>
              <a:rPr lang="en-US" sz="1800" dirty="0" smtClean="0"/>
              <a:t>Redirect (or </a:t>
            </a:r>
            <a:r>
              <a:rPr lang="en-US" sz="1800" dirty="0" err="1" smtClean="0"/>
              <a:t>rsync</a:t>
            </a:r>
            <a:r>
              <a:rPr lang="en-US" sz="1800" dirty="0" smtClean="0"/>
              <a:t>) logs to cluster</a:t>
            </a:r>
          </a:p>
          <a:p>
            <a:r>
              <a:rPr lang="en-US" sz="1800" dirty="0" smtClean="0"/>
              <a:t>Use Hadoop jobs or standard Linux commands to work with your MapR-FS files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Data with NFS in MapR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604538" y="2951743"/>
            <a:ext cx="2552795" cy="994591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sz="1050">
              <a:noFill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33597" y="3295727"/>
            <a:ext cx="66556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1467F"/>
                </a:solidFill>
              </a:rPr>
              <a:t>log data</a:t>
            </a:r>
          </a:p>
        </p:txBody>
      </p:sp>
      <p:pic>
        <p:nvPicPr>
          <p:cNvPr id="12" name="Picture 11" descr="clus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82" y="2503288"/>
            <a:ext cx="3172547" cy="1947240"/>
          </a:xfrm>
          <a:prstGeom prst="rect">
            <a:avLst/>
          </a:prstGeom>
        </p:spPr>
      </p:pic>
      <p:pic>
        <p:nvPicPr>
          <p:cNvPr id="4" name="Picture 3" descr="MC9004352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6" y="2693495"/>
            <a:ext cx="1540364" cy="22881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74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err="1" smtClean="0"/>
              <a:t>Posix</a:t>
            </a:r>
            <a:r>
              <a:rPr lang="en-US" dirty="0" smtClean="0"/>
              <a:t> / FUSE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782865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/>
          <p:cNvSpPr/>
          <p:nvPr/>
        </p:nvSpPr>
        <p:spPr bwMode="auto">
          <a:xfrm>
            <a:off x="4763" y="849924"/>
            <a:ext cx="9134475" cy="3956538"/>
          </a:xfrm>
          <a:prstGeom prst="rect">
            <a:avLst/>
          </a:prstGeom>
          <a:solidFill>
            <a:srgbClr val="00274C">
              <a:alpha val="76863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" name="client node background"/>
          <p:cNvSpPr/>
          <p:nvPr/>
        </p:nvSpPr>
        <p:spPr bwMode="auto">
          <a:xfrm>
            <a:off x="4173501" y="978052"/>
            <a:ext cx="4740042" cy="1773212"/>
          </a:xfrm>
          <a:prstGeom prst="rect">
            <a:avLst/>
          </a:prstGeom>
          <a:solidFill>
            <a:srgbClr val="3B6E8E">
              <a:alpha val="30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0" name="Native applications"/>
          <p:cNvSpPr/>
          <p:nvPr/>
        </p:nvSpPr>
        <p:spPr bwMode="auto">
          <a:xfrm>
            <a:off x="7502566" y="1347944"/>
            <a:ext cx="1360519" cy="397613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58" name="NFS client"/>
          <p:cNvSpPr/>
          <p:nvPr/>
        </p:nvSpPr>
        <p:spPr bwMode="auto">
          <a:xfrm>
            <a:off x="5873432" y="1833659"/>
            <a:ext cx="1360519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MapR POSIX Client"/>
          <p:cNvSpPr/>
          <p:nvPr/>
        </p:nvSpPr>
        <p:spPr bwMode="auto">
          <a:xfrm>
            <a:off x="7501391" y="2307120"/>
            <a:ext cx="1361694" cy="39624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NFS and FUSE Access</a:t>
            </a:r>
            <a:endParaRPr lang="en-US" dirty="0"/>
          </a:p>
        </p:txBody>
      </p:sp>
      <p:sp>
        <p:nvSpPr>
          <p:cNvPr id="3" name="MapR Cluster background"/>
          <p:cNvSpPr/>
          <p:nvPr/>
        </p:nvSpPr>
        <p:spPr bwMode="auto">
          <a:xfrm>
            <a:off x="4173499" y="2853590"/>
            <a:ext cx="3110407" cy="1729854"/>
          </a:xfrm>
          <a:prstGeom prst="rect">
            <a:avLst/>
          </a:prstGeom>
          <a:solidFill>
            <a:srgbClr val="C60C3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1" name="MapR Node 1"/>
          <p:cNvSpPr/>
          <p:nvPr/>
        </p:nvSpPr>
        <p:spPr bwMode="auto">
          <a:xfrm>
            <a:off x="4275626" y="3014000"/>
            <a:ext cx="555359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6" name="Hadoop applications"/>
          <p:cNvSpPr/>
          <p:nvPr/>
        </p:nvSpPr>
        <p:spPr bwMode="auto">
          <a:xfrm>
            <a:off x="4187854" y="1303487"/>
            <a:ext cx="1404672" cy="50723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4" name="MapR Node 2"/>
          <p:cNvSpPr/>
          <p:nvPr/>
        </p:nvSpPr>
        <p:spPr bwMode="auto">
          <a:xfrm>
            <a:off x="4652327" y="3417531"/>
            <a:ext cx="555359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7" name="MapR Node 3"/>
          <p:cNvSpPr/>
          <p:nvPr/>
        </p:nvSpPr>
        <p:spPr bwMode="auto">
          <a:xfrm>
            <a:off x="5053301" y="3821061"/>
            <a:ext cx="555359" cy="327520"/>
          </a:xfrm>
          <a:prstGeom prst="can">
            <a:avLst/>
          </a:prstGeom>
          <a:solidFill>
            <a:srgbClr val="E51937"/>
          </a:solidFill>
          <a:ln w="9525" algn="ctr">
            <a:solidFill>
              <a:srgbClr val="C60C30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06" name="Redundant gateways"/>
          <p:cNvSpPr txBox="1"/>
          <p:nvPr/>
        </p:nvSpPr>
        <p:spPr>
          <a:xfrm>
            <a:off x="6184046" y="3959250"/>
            <a:ext cx="1099859" cy="276987"/>
          </a:xfrm>
          <a:prstGeom prst="rect">
            <a:avLst/>
          </a:prstGeom>
          <a:noFill/>
          <a:ln>
            <a:noFill/>
          </a:ln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675" dirty="0">
                <a:solidFill>
                  <a:srgbClr val="FFFFFF"/>
                </a:solidFill>
              </a:rPr>
              <a:t>Redundant gateways for high availability</a:t>
            </a:r>
          </a:p>
        </p:txBody>
      </p:sp>
      <p:sp>
        <p:nvSpPr>
          <p:cNvPr id="64" name="File-based apps/utils"/>
          <p:cNvSpPr/>
          <p:nvPr/>
        </p:nvSpPr>
        <p:spPr bwMode="auto">
          <a:xfrm>
            <a:off x="5834439" y="1303487"/>
            <a:ext cx="1404672" cy="50723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71" name="Native applications"/>
          <p:cNvSpPr/>
          <p:nvPr/>
        </p:nvSpPr>
        <p:spPr bwMode="auto">
          <a:xfrm>
            <a:off x="7531686" y="1303487"/>
            <a:ext cx="1404141" cy="50723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cxnSp>
        <p:nvCxnSpPr>
          <p:cNvPr id="61" name="Dotted line 2"/>
          <p:cNvCxnSpPr/>
          <p:nvPr/>
        </p:nvCxnSpPr>
        <p:spPr bwMode="auto">
          <a:xfrm>
            <a:off x="7370054" y="1311492"/>
            <a:ext cx="1946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63" name="Client node header banner"/>
          <p:cNvSpPr/>
          <p:nvPr/>
        </p:nvSpPr>
        <p:spPr bwMode="auto">
          <a:xfrm>
            <a:off x="4173499" y="978132"/>
            <a:ext cx="4740043" cy="278423"/>
          </a:xfrm>
          <a:prstGeom prst="rect">
            <a:avLst/>
          </a:prstGeom>
          <a:solidFill>
            <a:schemeClr val="accent2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0" name="MapR Cluster footer"/>
          <p:cNvSpPr/>
          <p:nvPr/>
        </p:nvSpPr>
        <p:spPr bwMode="auto">
          <a:xfrm>
            <a:off x="4173499" y="4281854"/>
            <a:ext cx="3110407" cy="301590"/>
          </a:xfrm>
          <a:prstGeom prst="rect">
            <a:avLst/>
          </a:prstGeom>
          <a:solidFill>
            <a:srgbClr val="E51937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53" name="MapR Cluster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64" y="4286422"/>
            <a:ext cx="880669" cy="294461"/>
          </a:xfrm>
          <a:prstGeom prst="rect">
            <a:avLst/>
          </a:prstGeom>
        </p:spPr>
      </p:pic>
      <p:sp>
        <p:nvSpPr>
          <p:cNvPr id="19" name="Client Node(s)"/>
          <p:cNvSpPr txBox="1"/>
          <p:nvPr/>
        </p:nvSpPr>
        <p:spPr>
          <a:xfrm>
            <a:off x="5730397" y="987617"/>
            <a:ext cx="1633518" cy="242362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1125" dirty="0">
                <a:solidFill>
                  <a:srgbClr val="FFFFFF"/>
                </a:solidFill>
              </a:rPr>
              <a:t>CLIENT NODE(S)</a:t>
            </a:r>
          </a:p>
        </p:txBody>
      </p:sp>
      <p:pic>
        <p:nvPicPr>
          <p:cNvPr id="65" name="MapR Node log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39" y="3947431"/>
            <a:ext cx="412689" cy="137987"/>
          </a:xfrm>
          <a:prstGeom prst="rect">
            <a:avLst/>
          </a:prstGeom>
        </p:spPr>
      </p:pic>
      <p:pic>
        <p:nvPicPr>
          <p:cNvPr id="68" name="MapR Node logo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97" y="3542212"/>
            <a:ext cx="412689" cy="137987"/>
          </a:xfrm>
          <a:prstGeom prst="rect">
            <a:avLst/>
          </a:prstGeom>
        </p:spPr>
      </p:pic>
      <p:pic>
        <p:nvPicPr>
          <p:cNvPr id="70" name="MapR Node logo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71" y="3138352"/>
            <a:ext cx="412689" cy="137987"/>
          </a:xfrm>
          <a:prstGeom prst="rect">
            <a:avLst/>
          </a:prstGeom>
        </p:spPr>
      </p:pic>
      <p:grpSp>
        <p:nvGrpSpPr>
          <p:cNvPr id="16" name="NFS Gateway 3"/>
          <p:cNvGrpSpPr/>
          <p:nvPr/>
        </p:nvGrpSpPr>
        <p:grpSpPr>
          <a:xfrm>
            <a:off x="6658800" y="3656040"/>
            <a:ext cx="480512" cy="309196"/>
            <a:chOff x="8451850" y="4625731"/>
            <a:chExt cx="641350" cy="412261"/>
          </a:xfrm>
        </p:grpSpPr>
        <p:sp>
          <p:nvSpPr>
            <p:cNvPr id="87" name="Cube 86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31" eaLnBrk="0" hangingPunct="0"/>
              <a:r>
                <a:rPr lang="en-US" sz="600" dirty="0"/>
                <a:t>NFS Gateway</a:t>
              </a:r>
            </a:p>
          </p:txBody>
        </p:sp>
      </p:grpSp>
      <p:grpSp>
        <p:nvGrpSpPr>
          <p:cNvPr id="97" name="NFS Gateway 2"/>
          <p:cNvGrpSpPr/>
          <p:nvPr/>
        </p:nvGrpSpPr>
        <p:grpSpPr>
          <a:xfrm>
            <a:off x="6448466" y="3315147"/>
            <a:ext cx="480512" cy="309196"/>
            <a:chOff x="8451850" y="4625731"/>
            <a:chExt cx="641350" cy="412261"/>
          </a:xfrm>
        </p:grpSpPr>
        <p:sp>
          <p:nvSpPr>
            <p:cNvPr id="99" name="Cube 98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31" eaLnBrk="0" hangingPunct="0"/>
              <a:r>
                <a:rPr lang="en-US" sz="600" dirty="0"/>
                <a:t>NFS Gateway</a:t>
              </a:r>
            </a:p>
          </p:txBody>
        </p:sp>
      </p:grpSp>
      <p:sp>
        <p:nvSpPr>
          <p:cNvPr id="48" name="Big text box"/>
          <p:cNvSpPr txBox="1"/>
          <p:nvPr/>
        </p:nvSpPr>
        <p:spPr>
          <a:xfrm>
            <a:off x="195070" y="1001622"/>
            <a:ext cx="3469338" cy="3248954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defTabSz="457031"/>
            <a:r>
              <a:rPr lang="en-US" sz="1050" dirty="0">
                <a:solidFill>
                  <a:srgbClr val="FFFFFF"/>
                </a:solidFill>
              </a:rPr>
              <a:t>MapR data access options:</a:t>
            </a:r>
          </a:p>
          <a:p>
            <a:pPr defTabSz="457031"/>
            <a:endParaRPr lang="en-US" sz="1050" dirty="0">
              <a:solidFill>
                <a:srgbClr val="FFFFFF"/>
              </a:solidFill>
            </a:endParaRPr>
          </a:p>
          <a:p>
            <a:pPr marL="257125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HDFS API – requires recoding existing apps</a:t>
            </a:r>
          </a:p>
          <a:p>
            <a:pPr marL="257125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Standard read/write NFS – no client installation</a:t>
            </a:r>
          </a:p>
          <a:p>
            <a:pPr marL="71424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VIPs for automatic failover</a:t>
            </a:r>
          </a:p>
          <a:p>
            <a:pPr marL="71424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DNS round robin for load spreading</a:t>
            </a:r>
          </a:p>
          <a:p>
            <a:pPr marL="257125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chemeClr val="bg1"/>
                </a:solidFill>
              </a:rPr>
              <a:t>MapR FUSE POSIX Client – </a:t>
            </a:r>
            <a:br>
              <a:rPr lang="en-US" sz="1125" dirty="0">
                <a:solidFill>
                  <a:schemeClr val="bg1"/>
                </a:solidFill>
              </a:rPr>
            </a:br>
            <a:r>
              <a:rPr lang="en-US" sz="1125" dirty="0">
                <a:solidFill>
                  <a:schemeClr val="bg1"/>
                </a:solidFill>
              </a:rPr>
              <a:t>  high speed read/write plus:</a:t>
            </a:r>
          </a:p>
          <a:p>
            <a:pPr marL="71415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Parallelism</a:t>
            </a:r>
          </a:p>
          <a:p>
            <a:pPr marL="71415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Compression</a:t>
            </a:r>
          </a:p>
          <a:p>
            <a:pPr marL="714155" lvl="1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MapR Native Security [optional]</a:t>
            </a:r>
          </a:p>
          <a:p>
            <a:pPr marL="1153667" lvl="2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Authentication</a:t>
            </a:r>
          </a:p>
          <a:p>
            <a:pPr marL="1153667" lvl="2" indent="-257125" defTabSz="457031">
              <a:lnSpc>
                <a:spcPct val="150000"/>
              </a:lnSpc>
              <a:buFont typeface="Arial"/>
              <a:buChar char="•"/>
            </a:pPr>
            <a:r>
              <a:rPr lang="en-US" sz="1125" dirty="0">
                <a:solidFill>
                  <a:srgbClr val="FFFFFF"/>
                </a:solidFill>
              </a:rPr>
              <a:t>Encryption</a:t>
            </a:r>
          </a:p>
        </p:txBody>
      </p:sp>
      <p:cxnSp>
        <p:nvCxnSpPr>
          <p:cNvPr id="75" name="HDFS arrow 1"/>
          <p:cNvCxnSpPr/>
          <p:nvPr/>
        </p:nvCxnSpPr>
        <p:spPr bwMode="auto">
          <a:xfrm flipH="1">
            <a:off x="4550327" y="2227348"/>
            <a:ext cx="405265" cy="786651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6" name="HDFS arrow 3"/>
          <p:cNvCxnSpPr/>
          <p:nvPr/>
        </p:nvCxnSpPr>
        <p:spPr bwMode="auto">
          <a:xfrm>
            <a:off x="4958572" y="2227347"/>
            <a:ext cx="375715" cy="1586810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78" name="HDFS arrow 2"/>
          <p:cNvCxnSpPr/>
          <p:nvPr/>
        </p:nvCxnSpPr>
        <p:spPr bwMode="auto">
          <a:xfrm flipH="1">
            <a:off x="4935409" y="2227347"/>
            <a:ext cx="20184" cy="1186973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cxnSp>
        <p:nvCxnSpPr>
          <p:cNvPr id="89" name="Dotted line 1"/>
          <p:cNvCxnSpPr/>
          <p:nvPr/>
        </p:nvCxnSpPr>
        <p:spPr bwMode="auto">
          <a:xfrm>
            <a:off x="5735383" y="1312409"/>
            <a:ext cx="1946" cy="1345398"/>
          </a:xfrm>
          <a:prstGeom prst="line">
            <a:avLst/>
          </a:prstGeom>
          <a:noFill/>
          <a:ln w="3175" cmpd="sng" algn="ctr">
            <a:solidFill>
              <a:schemeClr val="accent2">
                <a:lumMod val="40000"/>
                <a:lumOff val="60000"/>
              </a:schemeClr>
            </a:solidFill>
            <a:prstDash val="dash"/>
            <a:round/>
            <a:headEnd/>
            <a:tailEnd/>
          </a:ln>
        </p:spPr>
      </p:cxnSp>
      <p:sp>
        <p:nvSpPr>
          <p:cNvPr id="81" name="NFS client"/>
          <p:cNvSpPr/>
          <p:nvPr/>
        </p:nvSpPr>
        <p:spPr bwMode="auto">
          <a:xfrm>
            <a:off x="6107552" y="1878227"/>
            <a:ext cx="917207" cy="3033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NFS client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sp>
        <p:nvSpPr>
          <p:cNvPr id="72" name="Native applications"/>
          <p:cNvSpPr txBox="1"/>
          <p:nvPr/>
        </p:nvSpPr>
        <p:spPr>
          <a:xfrm>
            <a:off x="7582184" y="1449454"/>
            <a:ext cx="1204515" cy="207737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900" dirty="0">
                <a:solidFill>
                  <a:srgbClr val="FFFFFF"/>
                </a:solidFill>
              </a:rPr>
              <a:t>Native applications</a:t>
            </a:r>
            <a:endParaRPr lang="en-US" sz="675" dirty="0">
              <a:solidFill>
                <a:srgbClr val="FFFFFF"/>
              </a:solidFill>
            </a:endParaRPr>
          </a:p>
        </p:txBody>
      </p:sp>
      <p:sp>
        <p:nvSpPr>
          <p:cNvPr id="52" name="HDFS API background"/>
          <p:cNvSpPr/>
          <p:nvPr/>
        </p:nvSpPr>
        <p:spPr bwMode="auto">
          <a:xfrm>
            <a:off x="4240971" y="1834197"/>
            <a:ext cx="1360519" cy="393825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" name="HDFS API"/>
          <p:cNvSpPr/>
          <p:nvPr/>
        </p:nvSpPr>
        <p:spPr bwMode="auto">
          <a:xfrm>
            <a:off x="4346181" y="1868244"/>
            <a:ext cx="1158986" cy="31914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HDFS API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</a:t>
            </a:r>
            <a:r>
              <a:rPr lang="en-US" sz="675" dirty="0" err="1">
                <a:solidFill>
                  <a:srgbClr val="FFFFFF"/>
                </a:solidFill>
              </a:rPr>
              <a:t>hadoop</a:t>
            </a:r>
            <a:r>
              <a:rPr lang="en-US" sz="675" dirty="0">
                <a:solidFill>
                  <a:srgbClr val="FFFFFF"/>
                </a:solidFill>
              </a:rPr>
              <a:t>-core-*.jar)</a:t>
            </a:r>
          </a:p>
        </p:txBody>
      </p:sp>
      <p:sp>
        <p:nvSpPr>
          <p:cNvPr id="85" name="MapR POSIX Client"/>
          <p:cNvSpPr/>
          <p:nvPr/>
        </p:nvSpPr>
        <p:spPr bwMode="auto">
          <a:xfrm>
            <a:off x="7592097" y="2368645"/>
            <a:ext cx="1182620" cy="27586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MapR FUSE POSIX Client</a:t>
            </a:r>
          </a:p>
        </p:txBody>
      </p:sp>
      <p:cxnSp>
        <p:nvCxnSpPr>
          <p:cNvPr id="49" name="MapR POSIX Client arrow 1"/>
          <p:cNvCxnSpPr/>
          <p:nvPr/>
        </p:nvCxnSpPr>
        <p:spPr bwMode="auto">
          <a:xfrm flipH="1">
            <a:off x="4830986" y="2669352"/>
            <a:ext cx="2698412" cy="393933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0" name="MapR POSIX Client arrow 2"/>
          <p:cNvCxnSpPr/>
          <p:nvPr/>
        </p:nvCxnSpPr>
        <p:spPr bwMode="auto">
          <a:xfrm flipH="1">
            <a:off x="5207685" y="2672973"/>
            <a:ext cx="2324002" cy="782864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51" name="MapR POSIX Client arrow 3"/>
          <p:cNvCxnSpPr/>
          <p:nvPr/>
        </p:nvCxnSpPr>
        <p:spPr bwMode="auto">
          <a:xfrm flipH="1">
            <a:off x="5608660" y="2675301"/>
            <a:ext cx="1917621" cy="1246616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2" name="Straight Arrow Connector 101"/>
          <p:cNvCxnSpPr/>
          <p:nvPr/>
        </p:nvCxnSpPr>
        <p:spPr bwMode="auto">
          <a:xfrm flipH="1">
            <a:off x="4895071" y="1747875"/>
            <a:ext cx="400" cy="85817"/>
          </a:xfrm>
          <a:prstGeom prst="straightConnector1">
            <a:avLst/>
          </a:prstGeom>
          <a:noFill/>
          <a:ln w="12700" algn="ctr">
            <a:solidFill>
              <a:schemeClr val="bg1">
                <a:lumMod val="85000"/>
              </a:schemeClr>
            </a:solidFill>
            <a:round/>
            <a:headEnd/>
            <a:tailEnd type="triangle"/>
          </a:ln>
        </p:spPr>
      </p:cxnSp>
      <p:sp>
        <p:nvSpPr>
          <p:cNvPr id="17" name="TextBox 16"/>
          <p:cNvSpPr txBox="1"/>
          <p:nvPr/>
        </p:nvSpPr>
        <p:spPr>
          <a:xfrm>
            <a:off x="4215185" y="4310353"/>
            <a:ext cx="1037736" cy="242362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defTabSz="457031"/>
            <a:r>
              <a:rPr lang="en-US" sz="1125" dirty="0">
                <a:solidFill>
                  <a:schemeClr val="bg1"/>
                </a:solidFill>
              </a:rPr>
              <a:t>MapR cluster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4240969" y="1348459"/>
            <a:ext cx="1360519" cy="399269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21344" y="1392818"/>
            <a:ext cx="1204515" cy="311612"/>
          </a:xfrm>
          <a:prstGeom prst="rect">
            <a:avLst/>
          </a:prstGeom>
          <a:noFill/>
          <a:ln>
            <a:noFill/>
          </a:ln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900" dirty="0">
                <a:solidFill>
                  <a:srgbClr val="FFFFFF"/>
                </a:solidFill>
              </a:rPr>
              <a:t>Hadoop applications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“hadoop fs –put”)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flipH="1">
            <a:off x="6567755" y="1747875"/>
            <a:ext cx="400" cy="8581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55" name="Rectangle 54"/>
          <p:cNvSpPr/>
          <p:nvPr/>
        </p:nvSpPr>
        <p:spPr bwMode="auto">
          <a:xfrm>
            <a:off x="5875506" y="1347614"/>
            <a:ext cx="1360519" cy="396881"/>
          </a:xfrm>
          <a:prstGeom prst="rect">
            <a:avLst/>
          </a:prstGeom>
          <a:solidFill>
            <a:srgbClr val="3B6E8E">
              <a:alpha val="27000"/>
            </a:srgbClr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45028" y="1390135"/>
            <a:ext cx="1223167" cy="311612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algn="ctr" defTabSz="457031"/>
            <a:r>
              <a:rPr lang="en-US" sz="900" dirty="0">
                <a:solidFill>
                  <a:srgbClr val="FFFFFF"/>
                </a:solidFill>
              </a:rPr>
              <a:t>File-based apps/</a:t>
            </a:r>
            <a:r>
              <a:rPr lang="en-US" sz="900" dirty="0" err="1">
                <a:solidFill>
                  <a:srgbClr val="FFFFFF"/>
                </a:solidFill>
              </a:rPr>
              <a:t>utils</a:t>
            </a:r>
            <a:r>
              <a:rPr lang="en-US" sz="900" dirty="0">
                <a:solidFill>
                  <a:srgbClr val="FFFFFF"/>
                </a:solidFill>
              </a:rPr>
              <a:t/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(e.g. </a:t>
            </a:r>
            <a:r>
              <a:rPr lang="en-US" sz="675" dirty="0" err="1">
                <a:solidFill>
                  <a:srgbClr val="FFFFFF"/>
                </a:solidFill>
              </a:rPr>
              <a:t>cp</a:t>
            </a:r>
            <a:r>
              <a:rPr lang="en-US" sz="675" dirty="0">
                <a:solidFill>
                  <a:srgbClr val="FFFFFF"/>
                </a:solidFill>
              </a:rPr>
              <a:t>, </a:t>
            </a:r>
            <a:r>
              <a:rPr lang="en-US" sz="675" dirty="0" err="1">
                <a:solidFill>
                  <a:srgbClr val="FFFFFF"/>
                </a:solidFill>
              </a:rPr>
              <a:t>emacs</a:t>
            </a:r>
            <a:r>
              <a:rPr lang="en-US" sz="675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H="1">
            <a:off x="8181152" y="1749911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cxnSp>
        <p:nvCxnSpPr>
          <p:cNvPr id="109" name="Straight Arrow Connector 108"/>
          <p:cNvCxnSpPr/>
          <p:nvPr/>
        </p:nvCxnSpPr>
        <p:spPr bwMode="auto">
          <a:xfrm flipH="1">
            <a:off x="8178725" y="2228160"/>
            <a:ext cx="400" cy="85817"/>
          </a:xfrm>
          <a:prstGeom prst="straightConnector1">
            <a:avLst/>
          </a:prstGeom>
          <a:noFill/>
          <a:ln w="12700" algn="ctr">
            <a:solidFill>
              <a:srgbClr val="92D050"/>
            </a:solidFill>
            <a:round/>
            <a:headEnd/>
            <a:tailEnd type="triangle"/>
          </a:ln>
        </p:spPr>
      </p:cxnSp>
      <p:sp>
        <p:nvSpPr>
          <p:cNvPr id="82" name="Rectangle 81"/>
          <p:cNvSpPr/>
          <p:nvPr/>
        </p:nvSpPr>
        <p:spPr bwMode="auto">
          <a:xfrm>
            <a:off x="7581528" y="1835729"/>
            <a:ext cx="1200049" cy="39162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defTabSz="457031" eaLnBrk="0" hangingPunct="0"/>
            <a:r>
              <a:rPr lang="en-US" sz="900" dirty="0">
                <a:solidFill>
                  <a:srgbClr val="FFFFFF"/>
                </a:solidFill>
              </a:rPr>
              <a:t>FUSE</a:t>
            </a:r>
            <a:br>
              <a:rPr lang="en-US" sz="900" dirty="0">
                <a:solidFill>
                  <a:srgbClr val="FFFFFF"/>
                </a:solidFill>
              </a:rPr>
            </a:br>
            <a:r>
              <a:rPr lang="en-US" sz="675" dirty="0">
                <a:solidFill>
                  <a:srgbClr val="FFFFFF"/>
                </a:solidFill>
              </a:rPr>
              <a:t>(included in OS)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98" y="2584439"/>
            <a:ext cx="308783" cy="103245"/>
          </a:xfrm>
          <a:prstGeom prst="rect">
            <a:avLst/>
          </a:prstGeom>
        </p:spPr>
      </p:pic>
      <p:cxnSp>
        <p:nvCxnSpPr>
          <p:cNvPr id="57" name="NFS Gateway arrow 1"/>
          <p:cNvCxnSpPr/>
          <p:nvPr/>
        </p:nvCxnSpPr>
        <p:spPr bwMode="auto">
          <a:xfrm flipH="1" flipV="1">
            <a:off x="4830986" y="3174776"/>
            <a:ext cx="1542406" cy="47406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69" name="NFS Gateway arrow 2"/>
          <p:cNvCxnSpPr/>
          <p:nvPr/>
        </p:nvCxnSpPr>
        <p:spPr bwMode="auto">
          <a:xfrm flipH="1">
            <a:off x="5207513" y="3202329"/>
            <a:ext cx="1190163" cy="350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cxnSp>
        <p:nvCxnSpPr>
          <p:cNvPr id="73" name="NFS Gateway arrow 3"/>
          <p:cNvCxnSpPr/>
          <p:nvPr/>
        </p:nvCxnSpPr>
        <p:spPr bwMode="auto">
          <a:xfrm flipH="1">
            <a:off x="5590154" y="3193640"/>
            <a:ext cx="767882" cy="65161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grpSp>
        <p:nvGrpSpPr>
          <p:cNvPr id="101" name="NFS Gateway 1"/>
          <p:cNvGrpSpPr/>
          <p:nvPr/>
        </p:nvGrpSpPr>
        <p:grpSpPr>
          <a:xfrm>
            <a:off x="6268183" y="2984281"/>
            <a:ext cx="480512" cy="309196"/>
            <a:chOff x="8451850" y="4625731"/>
            <a:chExt cx="641350" cy="412261"/>
          </a:xfrm>
        </p:grpSpPr>
        <p:sp>
          <p:nvSpPr>
            <p:cNvPr id="103" name="Cube 102"/>
            <p:cNvSpPr/>
            <p:nvPr/>
          </p:nvSpPr>
          <p:spPr bwMode="auto">
            <a:xfrm>
              <a:off x="8524142" y="4625731"/>
              <a:ext cx="569058" cy="412261"/>
            </a:xfrm>
            <a:prstGeom prst="cube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8451850" y="4731071"/>
              <a:ext cx="622300" cy="293904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031" eaLnBrk="0" hangingPunct="0"/>
              <a:r>
                <a:rPr lang="en-US" sz="600" dirty="0"/>
                <a:t>NFS Gateway</a:t>
              </a:r>
            </a:p>
          </p:txBody>
        </p:sp>
      </p:grpSp>
      <p:cxnSp>
        <p:nvCxnSpPr>
          <p:cNvPr id="56" name="Client node arrow 2"/>
          <p:cNvCxnSpPr/>
          <p:nvPr/>
        </p:nvCxnSpPr>
        <p:spPr bwMode="auto">
          <a:xfrm flipH="1">
            <a:off x="6560901" y="2227348"/>
            <a:ext cx="2686" cy="75693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triangle"/>
          </a:ln>
        </p:spPr>
      </p:cxnSp>
      <p:sp>
        <p:nvSpPr>
          <p:cNvPr id="80" name="Circle 2"/>
          <p:cNvSpPr/>
          <p:nvPr/>
        </p:nvSpPr>
        <p:spPr bwMode="auto">
          <a:xfrm>
            <a:off x="5897441" y="1662810"/>
            <a:ext cx="269349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r>
              <a:rPr lang="en-US" sz="1050" dirty="0"/>
              <a:t>2</a:t>
            </a:r>
          </a:p>
        </p:txBody>
      </p:sp>
      <p:sp>
        <p:nvSpPr>
          <p:cNvPr id="83" name="Circle 3"/>
          <p:cNvSpPr/>
          <p:nvPr/>
        </p:nvSpPr>
        <p:spPr bwMode="auto">
          <a:xfrm>
            <a:off x="7529840" y="2133492"/>
            <a:ext cx="269349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r>
              <a:rPr lang="en-US" sz="1050" dirty="0"/>
              <a:t>3</a:t>
            </a:r>
          </a:p>
        </p:txBody>
      </p:sp>
      <p:sp>
        <p:nvSpPr>
          <p:cNvPr id="84" name="Circle 1"/>
          <p:cNvSpPr/>
          <p:nvPr/>
        </p:nvSpPr>
        <p:spPr bwMode="auto">
          <a:xfrm>
            <a:off x="4262260" y="1662810"/>
            <a:ext cx="269349" cy="257266"/>
          </a:xfrm>
          <a:prstGeom prst="ellipse">
            <a:avLst/>
          </a:prstGeom>
          <a:solidFill>
            <a:srgbClr val="D9D9D9"/>
          </a:solidFill>
          <a:ln w="9525" algn="ctr">
            <a:noFill/>
            <a:round/>
            <a:headEnd/>
            <a:tailEnd/>
          </a:ln>
        </p:spPr>
        <p:txBody>
          <a:bodyPr lIns="68567" tIns="34284" rIns="68567" bIns="34284" rtlCol="0" anchor="ctr"/>
          <a:lstStyle/>
          <a:p>
            <a:pPr algn="ctr" eaLnBrk="0" hangingPunct="0"/>
            <a:r>
              <a:rPr lang="en-US" sz="1050" dirty="0"/>
              <a:t>1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8533449" y="2521430"/>
            <a:ext cx="570905" cy="534959"/>
            <a:chOff x="9389345" y="3277956"/>
            <a:chExt cx="762000" cy="713278"/>
          </a:xfrm>
        </p:grpSpPr>
        <p:sp>
          <p:nvSpPr>
            <p:cNvPr id="90" name="32-Point Star 89"/>
            <p:cNvSpPr/>
            <p:nvPr/>
          </p:nvSpPr>
          <p:spPr bwMode="auto">
            <a:xfrm>
              <a:off x="9389345" y="3277956"/>
              <a:ext cx="762000" cy="713278"/>
            </a:xfrm>
            <a:prstGeom prst="star32">
              <a:avLst/>
            </a:prstGeom>
            <a:gradFill flip="none" rotWithShape="1">
              <a:gsLst>
                <a:gs pos="1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0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 defTabSz="456893"/>
              <a:endParaRPr lang="en-US" sz="2100" b="1" dirty="0">
                <a:solidFill>
                  <a:prstClr val="white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20172856">
              <a:off x="9500126" y="3379305"/>
              <a:ext cx="57912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New</a:t>
              </a:r>
              <a:r>
                <a:rPr lang="en-US" sz="900" dirty="0">
                  <a:solidFill>
                    <a:schemeClr val="bg1"/>
                  </a:solidFill>
                  <a:latin typeface="+mj-lt"/>
                  <a:cs typeface="Aharoni" panose="02010803020104030203" pitchFamily="2" charset="-79"/>
                </a:rPr>
                <a:t>!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588" y="4410320"/>
            <a:ext cx="27430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* MapR also supports an NFS based POSIX client</a:t>
            </a:r>
          </a:p>
        </p:txBody>
      </p:sp>
    </p:spTree>
    <p:extLst>
      <p:ext uri="{BB962C8B-B14F-4D97-AF65-F5344CB8AC3E}">
        <p14:creationId xmlns:p14="http://schemas.microsoft.com/office/powerpoint/2010/main" val="11410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3" grpId="0" animBg="1"/>
      <p:bldP spid="8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1"/>
          <p:cNvGrpSpPr/>
          <p:nvPr/>
        </p:nvGrpSpPr>
        <p:grpSpPr>
          <a:xfrm>
            <a:off x="202491" y="471273"/>
            <a:ext cx="8936747" cy="4613427"/>
            <a:chOff x="27990" y="88030"/>
            <a:chExt cx="9207397" cy="6691570"/>
          </a:xfrm>
        </p:grpSpPr>
        <p:sp>
          <p:nvSpPr>
            <p:cNvPr id="4" name="Rounded Rectangle 3"/>
            <p:cNvSpPr/>
            <p:nvPr/>
          </p:nvSpPr>
          <p:spPr>
            <a:xfrm>
              <a:off x="3309610" y="569573"/>
              <a:ext cx="1637160" cy="180534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41877" y="88030"/>
              <a:ext cx="2524594" cy="36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Application Server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463855" y="1196848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Mapr-loopback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463855" y="69196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Linux Fuse Client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463855" y="170173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 client API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75866" y="569572"/>
              <a:ext cx="1943172" cy="60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Loopback Mount:</a:t>
              </a:r>
            </a:p>
            <a:p>
              <a:r>
                <a:rPr lang="en-US" sz="1050" dirty="0"/>
                <a:t>localhost:/mapr /mapr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59010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02670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6332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74685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03039" y="4592263"/>
              <a:ext cx="1575959" cy="178482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4902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S1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295086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S2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22836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S3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749976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S4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510141" y="4703113"/>
              <a:ext cx="1361750" cy="5048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mapr-fileserver</a:t>
              </a:r>
            </a:p>
            <a:p>
              <a:pPr algn="ctr"/>
              <a:r>
                <a:rPr lang="en-US" sz="900" dirty="0"/>
                <a:t>S5</a:t>
              </a:r>
            </a:p>
          </p:txBody>
        </p:sp>
        <p:cxnSp>
          <p:nvCxnSpPr>
            <p:cNvPr id="21" name="Straight Arrow Connector 20"/>
            <p:cNvCxnSpPr>
              <a:stCxn id="60" idx="2"/>
            </p:cNvCxnSpPr>
            <p:nvPr/>
          </p:nvCxnSpPr>
          <p:spPr>
            <a:xfrm flipH="1">
              <a:off x="1412247" y="3186608"/>
              <a:ext cx="2099566" cy="1459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228714" y="3909516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1</a:t>
              </a:r>
            </a:p>
            <a:p>
              <a:r>
                <a:rPr lang="en-US" sz="900" dirty="0"/>
                <a:t> 256MB</a:t>
              </a:r>
            </a:p>
          </p:txBody>
        </p:sp>
        <p:cxnSp>
          <p:nvCxnSpPr>
            <p:cNvPr id="23" name="Straight Arrow Connector 22"/>
            <p:cNvCxnSpPr>
              <a:stCxn id="62" idx="2"/>
            </p:cNvCxnSpPr>
            <p:nvPr/>
          </p:nvCxnSpPr>
          <p:spPr>
            <a:xfrm flipH="1">
              <a:off x="3219038" y="3188753"/>
              <a:ext cx="615667" cy="14035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3" idx="2"/>
            </p:cNvCxnSpPr>
            <p:nvPr/>
          </p:nvCxnSpPr>
          <p:spPr>
            <a:xfrm>
              <a:off x="4167113" y="3186738"/>
              <a:ext cx="445631" cy="14593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64" idx="2"/>
            </p:cNvCxnSpPr>
            <p:nvPr/>
          </p:nvCxnSpPr>
          <p:spPr>
            <a:xfrm>
              <a:off x="4494766" y="3188753"/>
              <a:ext cx="1709673" cy="14573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015174" y="3178573"/>
              <a:ext cx="2941120" cy="14675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/>
            <p:cNvCxnSpPr>
              <a:stCxn id="7" idx="1"/>
              <a:endCxn id="6" idx="1"/>
            </p:cNvCxnSpPr>
            <p:nvPr/>
          </p:nvCxnSpPr>
          <p:spPr>
            <a:xfrm rot="10800000" flipV="1">
              <a:off x="3463855" y="944405"/>
              <a:ext cx="12700" cy="504885"/>
            </a:xfrm>
            <a:prstGeom prst="curvedConnector3">
              <a:avLst>
                <a:gd name="adj1" fmla="val 3125244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/>
            <p:nvPr/>
          </p:nvCxnSpPr>
          <p:spPr>
            <a:xfrm rot="10800000" flipV="1">
              <a:off x="4825605" y="1463874"/>
              <a:ext cx="12700" cy="504885"/>
            </a:xfrm>
            <a:prstGeom prst="curvedConnector3">
              <a:avLst>
                <a:gd name="adj1" fmla="val -2778126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 rot="19469826">
              <a:off x="2172918" y="3453819"/>
              <a:ext cx="1102259" cy="30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570774" y="2354168"/>
              <a:ext cx="1844352" cy="83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MapR Inline Compression</a:t>
              </a:r>
            </a:p>
            <a:p>
              <a:endParaRPr lang="en-US" sz="1050" b="1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353235" y="2841443"/>
              <a:ext cx="1661939" cy="34516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3357502" y="2849478"/>
              <a:ext cx="308622" cy="337130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680394" y="2851623"/>
              <a:ext cx="308622" cy="33713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012802" y="2849608"/>
              <a:ext cx="308622" cy="33713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4340455" y="2851623"/>
              <a:ext cx="308622" cy="3371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661674" y="2841443"/>
              <a:ext cx="308622" cy="33713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896652" y="3971911"/>
              <a:ext cx="308622" cy="337130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200910" y="3967992"/>
              <a:ext cx="308622" cy="337130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537147" y="3896688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2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4251627" y="3974659"/>
              <a:ext cx="308622" cy="33713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587864" y="3903356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3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5367115" y="3955164"/>
              <a:ext cx="308622" cy="33713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03352" y="3883860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4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6708064" y="3980820"/>
              <a:ext cx="308622" cy="33713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31816" y="3939484"/>
              <a:ext cx="796228" cy="535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Chunk 5</a:t>
              </a:r>
            </a:p>
            <a:p>
              <a:r>
                <a:rPr lang="en-US" sz="900" dirty="0"/>
                <a:t> 256MB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083432" y="1436339"/>
              <a:ext cx="1943172" cy="60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Translate File system</a:t>
              </a:r>
            </a:p>
            <a:p>
              <a:pPr algn="ctr"/>
              <a:r>
                <a:rPr lang="en-US" sz="1050" dirty="0"/>
                <a:t>into API Calls</a:t>
              </a:r>
            </a:p>
          </p:txBody>
        </p:sp>
        <p:cxnSp>
          <p:nvCxnSpPr>
            <p:cNvPr id="137" name="Straight Connector 136"/>
            <p:cNvCxnSpPr>
              <a:stCxn id="56" idx="3"/>
            </p:cNvCxnSpPr>
            <p:nvPr/>
          </p:nvCxnSpPr>
          <p:spPr>
            <a:xfrm flipV="1">
              <a:off x="5415126" y="2524464"/>
              <a:ext cx="838258" cy="248219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 rot="17802784">
              <a:off x="3050850" y="3377749"/>
              <a:ext cx="1102259" cy="214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 rot="4279053">
              <a:off x="3947492" y="3681712"/>
              <a:ext cx="1102259" cy="214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 rot="2563829">
              <a:off x="4806397" y="3653274"/>
              <a:ext cx="1102259" cy="30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 rot="1704231">
              <a:off x="5360761" y="3570427"/>
              <a:ext cx="1102259" cy="30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/>
                <a:t>MapR RPC</a:t>
              </a:r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515795" y="5284493"/>
              <a:ext cx="663456" cy="110754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Can 150"/>
            <p:cNvSpPr/>
            <p:nvPr/>
          </p:nvSpPr>
          <p:spPr>
            <a:xfrm>
              <a:off x="522060" y="6086964"/>
              <a:ext cx="207150" cy="266726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Can 155"/>
            <p:cNvSpPr/>
            <p:nvPr/>
          </p:nvSpPr>
          <p:spPr>
            <a:xfrm>
              <a:off x="746610" y="6092907"/>
              <a:ext cx="207150" cy="266726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Can 157"/>
            <p:cNvSpPr/>
            <p:nvPr/>
          </p:nvSpPr>
          <p:spPr>
            <a:xfrm>
              <a:off x="972101" y="6098850"/>
              <a:ext cx="207150" cy="266726"/>
            </a:xfrm>
            <a:prstGeom prst="can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1198832" y="5288840"/>
              <a:ext cx="663456" cy="1105685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Can 161"/>
            <p:cNvSpPr/>
            <p:nvPr/>
          </p:nvSpPr>
          <p:spPr>
            <a:xfrm>
              <a:off x="1205097" y="6089456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Can 162"/>
            <p:cNvSpPr/>
            <p:nvPr/>
          </p:nvSpPr>
          <p:spPr>
            <a:xfrm>
              <a:off x="1429647" y="6095399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Can 163"/>
            <p:cNvSpPr/>
            <p:nvPr/>
          </p:nvSpPr>
          <p:spPr>
            <a:xfrm>
              <a:off x="1655138" y="6101342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2328542" y="5288840"/>
              <a:ext cx="663456" cy="110405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7" name="Can 166"/>
            <p:cNvSpPr/>
            <p:nvPr/>
          </p:nvSpPr>
          <p:spPr>
            <a:xfrm>
              <a:off x="2334807" y="6087821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8" name="Can 167"/>
            <p:cNvSpPr/>
            <p:nvPr/>
          </p:nvSpPr>
          <p:spPr>
            <a:xfrm>
              <a:off x="2559357" y="6093764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9" name="Can 168"/>
            <p:cNvSpPr/>
            <p:nvPr/>
          </p:nvSpPr>
          <p:spPr>
            <a:xfrm>
              <a:off x="2784848" y="6099707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3011579" y="5284493"/>
              <a:ext cx="663456" cy="1110889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2" name="Can 171"/>
            <p:cNvSpPr/>
            <p:nvPr/>
          </p:nvSpPr>
          <p:spPr>
            <a:xfrm>
              <a:off x="3017844" y="6090313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3" name="Can 172"/>
            <p:cNvSpPr/>
            <p:nvPr/>
          </p:nvSpPr>
          <p:spPr>
            <a:xfrm>
              <a:off x="3242394" y="6096256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4" name="Can 173"/>
            <p:cNvSpPr/>
            <p:nvPr/>
          </p:nvSpPr>
          <p:spPr>
            <a:xfrm>
              <a:off x="3467885" y="6102199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4035515" y="5288840"/>
              <a:ext cx="663456" cy="1121280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7" name="Can 176"/>
            <p:cNvSpPr/>
            <p:nvPr/>
          </p:nvSpPr>
          <p:spPr>
            <a:xfrm>
              <a:off x="4041780" y="6105051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8" name="Can 177"/>
            <p:cNvSpPr/>
            <p:nvPr/>
          </p:nvSpPr>
          <p:spPr>
            <a:xfrm>
              <a:off x="4266330" y="6110994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9" name="Can 178"/>
            <p:cNvSpPr/>
            <p:nvPr/>
          </p:nvSpPr>
          <p:spPr>
            <a:xfrm>
              <a:off x="4491821" y="6116937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4718552" y="5288840"/>
              <a:ext cx="663456" cy="1123772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2" name="Can 181"/>
            <p:cNvSpPr/>
            <p:nvPr/>
          </p:nvSpPr>
          <p:spPr>
            <a:xfrm>
              <a:off x="4724817" y="6107543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3" name="Can 182"/>
            <p:cNvSpPr/>
            <p:nvPr/>
          </p:nvSpPr>
          <p:spPr>
            <a:xfrm>
              <a:off x="4949367" y="6113486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4" name="Can 183"/>
            <p:cNvSpPr/>
            <p:nvPr/>
          </p:nvSpPr>
          <p:spPr>
            <a:xfrm>
              <a:off x="5174858" y="6119429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66474" y="5288840"/>
              <a:ext cx="663456" cy="1088906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7" name="Can 186"/>
            <p:cNvSpPr/>
            <p:nvPr/>
          </p:nvSpPr>
          <p:spPr>
            <a:xfrm>
              <a:off x="5772739" y="6072677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8" name="Can 187"/>
            <p:cNvSpPr/>
            <p:nvPr/>
          </p:nvSpPr>
          <p:spPr>
            <a:xfrm>
              <a:off x="5997289" y="6078620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9" name="Can 188"/>
            <p:cNvSpPr/>
            <p:nvPr/>
          </p:nvSpPr>
          <p:spPr>
            <a:xfrm>
              <a:off x="6222780" y="6084563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6449511" y="5284493"/>
              <a:ext cx="663456" cy="1095745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2" name="Can 191"/>
            <p:cNvSpPr/>
            <p:nvPr/>
          </p:nvSpPr>
          <p:spPr>
            <a:xfrm>
              <a:off x="6455776" y="6075169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Can 192"/>
            <p:cNvSpPr/>
            <p:nvPr/>
          </p:nvSpPr>
          <p:spPr>
            <a:xfrm>
              <a:off x="6680326" y="6081112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4" name="Can 193"/>
            <p:cNvSpPr/>
            <p:nvPr/>
          </p:nvSpPr>
          <p:spPr>
            <a:xfrm>
              <a:off x="6905817" y="6087055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7501182" y="5288840"/>
              <a:ext cx="663456" cy="1089182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7" name="Can 196"/>
            <p:cNvSpPr/>
            <p:nvPr/>
          </p:nvSpPr>
          <p:spPr>
            <a:xfrm>
              <a:off x="7507447" y="6072953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8" name="Can 197"/>
            <p:cNvSpPr/>
            <p:nvPr/>
          </p:nvSpPr>
          <p:spPr>
            <a:xfrm>
              <a:off x="7731997" y="6078896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9" name="Can 198"/>
            <p:cNvSpPr/>
            <p:nvPr/>
          </p:nvSpPr>
          <p:spPr>
            <a:xfrm>
              <a:off x="7957488" y="6084839"/>
              <a:ext cx="207150" cy="266726"/>
            </a:xfrm>
            <a:prstGeom prst="can">
              <a:avLst/>
            </a:prstGeom>
            <a:solidFill>
              <a:srgbClr val="7F7F7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8184219" y="5288840"/>
              <a:ext cx="663456" cy="1091674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2" name="Can 201"/>
            <p:cNvSpPr/>
            <p:nvPr/>
          </p:nvSpPr>
          <p:spPr>
            <a:xfrm>
              <a:off x="8190484" y="6075445"/>
              <a:ext cx="207150" cy="266726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3" name="Can 202"/>
            <p:cNvSpPr/>
            <p:nvPr/>
          </p:nvSpPr>
          <p:spPr>
            <a:xfrm>
              <a:off x="8415034" y="6081388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4" name="Can 203"/>
            <p:cNvSpPr/>
            <p:nvPr/>
          </p:nvSpPr>
          <p:spPr>
            <a:xfrm>
              <a:off x="8640525" y="6087331"/>
              <a:ext cx="207150" cy="266726"/>
            </a:xfrm>
            <a:prstGeom prst="can">
              <a:avLst/>
            </a:prstGeom>
            <a:solidFill>
              <a:srgbClr val="BFBFB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Hexagon 44"/>
            <p:cNvSpPr/>
            <p:nvPr/>
          </p:nvSpPr>
          <p:spPr>
            <a:xfrm>
              <a:off x="534902" y="5284493"/>
              <a:ext cx="290711" cy="244793"/>
            </a:xfrm>
            <a:prstGeom prst="hexag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6" name="Hexagon 45"/>
            <p:cNvSpPr/>
            <p:nvPr/>
          </p:nvSpPr>
          <p:spPr>
            <a:xfrm>
              <a:off x="2279168" y="5284493"/>
              <a:ext cx="290711" cy="244793"/>
            </a:xfrm>
            <a:prstGeom prst="hexag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7" name="Hexagon 46"/>
            <p:cNvSpPr/>
            <p:nvPr/>
          </p:nvSpPr>
          <p:spPr>
            <a:xfrm>
              <a:off x="4011635" y="5288840"/>
              <a:ext cx="290711" cy="244793"/>
            </a:xfrm>
            <a:prstGeom prst="hexagon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0" name="Hexagon 49"/>
            <p:cNvSpPr/>
            <p:nvPr/>
          </p:nvSpPr>
          <p:spPr>
            <a:xfrm>
              <a:off x="6474744" y="5737398"/>
              <a:ext cx="290711" cy="244793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103" name="Hexagon 102"/>
            <p:cNvSpPr/>
            <p:nvPr/>
          </p:nvSpPr>
          <p:spPr>
            <a:xfrm>
              <a:off x="7747497" y="5747580"/>
              <a:ext cx="290711" cy="244793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sp>
          <p:nvSpPr>
            <p:cNvPr id="48" name="Hexagon 47"/>
            <p:cNvSpPr/>
            <p:nvPr/>
          </p:nvSpPr>
          <p:spPr>
            <a:xfrm>
              <a:off x="2594502" y="5436892"/>
              <a:ext cx="290711" cy="244793"/>
            </a:xfrm>
            <a:prstGeom prst="hexago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612744" y="5584948"/>
              <a:ext cx="290711" cy="244793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cxnSp>
          <p:nvCxnSpPr>
            <p:cNvPr id="87" name="Straight Arrow Connector 86"/>
            <p:cNvCxnSpPr>
              <a:endCxn id="46" idx="3"/>
            </p:cNvCxnSpPr>
            <p:nvPr/>
          </p:nvCxnSpPr>
          <p:spPr>
            <a:xfrm>
              <a:off x="825613" y="5406889"/>
              <a:ext cx="145355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2569281" y="5406890"/>
              <a:ext cx="145355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Hexagon 89"/>
            <p:cNvSpPr/>
            <p:nvPr/>
          </p:nvSpPr>
          <p:spPr>
            <a:xfrm>
              <a:off x="4339059" y="5409486"/>
              <a:ext cx="290711" cy="244793"/>
            </a:xfrm>
            <a:prstGeom prst="hexago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sp>
          <p:nvSpPr>
            <p:cNvPr id="91" name="Hexagon 90"/>
            <p:cNvSpPr/>
            <p:nvPr/>
          </p:nvSpPr>
          <p:spPr>
            <a:xfrm>
              <a:off x="5786898" y="5405880"/>
              <a:ext cx="290711" cy="244793"/>
            </a:xfrm>
            <a:prstGeom prst="hexago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</a:t>
              </a:r>
            </a:p>
          </p:txBody>
        </p:sp>
        <p:cxnSp>
          <p:nvCxnSpPr>
            <p:cNvPr id="92" name="Straight Arrow Connector 91"/>
            <p:cNvCxnSpPr>
              <a:stCxn id="48" idx="0"/>
            </p:cNvCxnSpPr>
            <p:nvPr/>
          </p:nvCxnSpPr>
          <p:spPr>
            <a:xfrm>
              <a:off x="2885213" y="5559289"/>
              <a:ext cx="1482030" cy="3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endCxn id="91" idx="3"/>
            </p:cNvCxnSpPr>
            <p:nvPr/>
          </p:nvCxnSpPr>
          <p:spPr>
            <a:xfrm flipV="1">
              <a:off x="4649077" y="5528277"/>
              <a:ext cx="1137821" cy="5356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Hexagon 98"/>
            <p:cNvSpPr/>
            <p:nvPr/>
          </p:nvSpPr>
          <p:spPr>
            <a:xfrm>
              <a:off x="6051951" y="5563639"/>
              <a:ext cx="290711" cy="244793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sp>
          <p:nvSpPr>
            <p:cNvPr id="100" name="Hexagon 99"/>
            <p:cNvSpPr/>
            <p:nvPr/>
          </p:nvSpPr>
          <p:spPr>
            <a:xfrm>
              <a:off x="7489297" y="5559292"/>
              <a:ext cx="290711" cy="244793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3</a:t>
              </a: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V="1">
              <a:off x="4902989" y="5720968"/>
              <a:ext cx="1137821" cy="5356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6413879" y="5713987"/>
              <a:ext cx="1045442" cy="12337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Hexagon 103"/>
            <p:cNvSpPr/>
            <p:nvPr/>
          </p:nvSpPr>
          <p:spPr>
            <a:xfrm>
              <a:off x="534902" y="5704393"/>
              <a:ext cx="290711" cy="244793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4</a:t>
              </a:r>
            </a:p>
          </p:txBody>
        </p:sp>
        <p:cxnSp>
          <p:nvCxnSpPr>
            <p:cNvPr id="108" name="Straight Arrow Connector 107"/>
            <p:cNvCxnSpPr>
              <a:stCxn id="50" idx="0"/>
              <a:endCxn id="103" idx="3"/>
            </p:cNvCxnSpPr>
            <p:nvPr/>
          </p:nvCxnSpPr>
          <p:spPr>
            <a:xfrm>
              <a:off x="6765455" y="5859795"/>
              <a:ext cx="982042" cy="10182"/>
            </a:xfrm>
            <a:prstGeom prst="straightConnector1">
              <a:avLst/>
            </a:prstGeom>
            <a:ln>
              <a:solidFill>
                <a:srgbClr val="B3A2C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Hexagon 137"/>
            <p:cNvSpPr/>
            <p:nvPr/>
          </p:nvSpPr>
          <p:spPr>
            <a:xfrm>
              <a:off x="8358866" y="5543956"/>
              <a:ext cx="290711" cy="244793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139" name="Hexagon 138"/>
            <p:cNvSpPr/>
            <p:nvPr/>
          </p:nvSpPr>
          <p:spPr>
            <a:xfrm>
              <a:off x="864689" y="5561401"/>
              <a:ext cx="290711" cy="244793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sp>
          <p:nvSpPr>
            <p:cNvPr id="140" name="Hexagon 139"/>
            <p:cNvSpPr/>
            <p:nvPr/>
          </p:nvSpPr>
          <p:spPr>
            <a:xfrm>
              <a:off x="2337782" y="5582478"/>
              <a:ext cx="290711" cy="244793"/>
            </a:xfrm>
            <a:prstGeom prst="hexag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5</a:t>
              </a:r>
            </a:p>
          </p:txBody>
        </p:sp>
        <p:cxnSp>
          <p:nvCxnSpPr>
            <p:cNvPr id="144" name="Straight Arrow Connector 143"/>
            <p:cNvCxnSpPr>
              <a:endCxn id="140" idx="3"/>
            </p:cNvCxnSpPr>
            <p:nvPr/>
          </p:nvCxnSpPr>
          <p:spPr>
            <a:xfrm>
              <a:off x="1115726" y="5688375"/>
              <a:ext cx="1222056" cy="16500"/>
            </a:xfrm>
            <a:prstGeom prst="straightConnector1">
              <a:avLst/>
            </a:prstGeom>
            <a:ln>
              <a:solidFill>
                <a:srgbClr val="FCD5B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Elbow Connector 140"/>
            <p:cNvCxnSpPr>
              <a:stCxn id="139" idx="2"/>
              <a:endCxn id="138" idx="1"/>
            </p:cNvCxnSpPr>
            <p:nvPr/>
          </p:nvCxnSpPr>
          <p:spPr>
            <a:xfrm rot="5400000" flipH="1" flipV="1">
              <a:off x="4748410" y="1966226"/>
              <a:ext cx="17445" cy="7662492"/>
            </a:xfrm>
            <a:prstGeom prst="bentConnector3">
              <a:avLst>
                <a:gd name="adj1" fmla="val -1142402"/>
              </a:avLst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>
              <a:stCxn id="104" idx="1"/>
              <a:endCxn id="103" idx="2"/>
            </p:cNvCxnSpPr>
            <p:nvPr/>
          </p:nvCxnSpPr>
          <p:spPr>
            <a:xfrm rot="16200000" flipH="1">
              <a:off x="4264962" y="2448639"/>
              <a:ext cx="43187" cy="7044280"/>
            </a:xfrm>
            <a:prstGeom prst="bentConnector3">
              <a:avLst>
                <a:gd name="adj1" fmla="val 267393"/>
              </a:avLst>
            </a:prstGeom>
            <a:ln>
              <a:solidFill>
                <a:srgbClr val="B3A2C7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ounded Rectangle 226"/>
            <p:cNvSpPr/>
            <p:nvPr/>
          </p:nvSpPr>
          <p:spPr>
            <a:xfrm>
              <a:off x="459010" y="6412612"/>
              <a:ext cx="8519988" cy="3669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MapR Data Platform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6552257" y="2175521"/>
              <a:ext cx="2683130" cy="36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50" dirty="0"/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27990" y="2287936"/>
              <a:ext cx="3113887" cy="870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b="1" dirty="0"/>
                <a:t>Network Security :</a:t>
              </a:r>
            </a:p>
            <a:p>
              <a:r>
                <a:rPr lang="en-US" sz="825" b="1" dirty="0"/>
                <a:t>MapR RPC Full Wire Encryption</a:t>
              </a:r>
            </a:p>
            <a:p>
              <a:r>
                <a:rPr lang="en-US" sz="825" b="1" dirty="0"/>
                <a:t>Client -&gt; Server Communication</a:t>
              </a:r>
            </a:p>
            <a:p>
              <a:r>
                <a:rPr lang="en-US" sz="825" b="1" dirty="0"/>
                <a:t>Server -&gt; Server Communication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212916" y="2348230"/>
              <a:ext cx="1861538" cy="1054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/>
                <a:t>Supported Compression algorithms ( per Directory )</a:t>
              </a:r>
            </a:p>
            <a:p>
              <a:r>
                <a:rPr lang="en-US" sz="825" dirty="0"/>
                <a:t>LZ4, LZF, ZLIB</a:t>
              </a:r>
            </a:p>
            <a:p>
              <a:r>
                <a:rPr lang="en-US" sz="825" b="1" dirty="0"/>
                <a:t>Network Traffic will be compressed automatically</a:t>
              </a:r>
            </a:p>
          </p:txBody>
        </p:sp>
      </p:grpSp>
      <p:cxnSp>
        <p:nvCxnSpPr>
          <p:cNvPr id="245" name="Straight Connector 244"/>
          <p:cNvCxnSpPr/>
          <p:nvPr/>
        </p:nvCxnSpPr>
        <p:spPr>
          <a:xfrm>
            <a:off x="2254333" y="2376600"/>
            <a:ext cx="472220" cy="356981"/>
          </a:xfrm>
          <a:prstGeom prst="line">
            <a:avLst/>
          </a:prstGeom>
          <a:ln>
            <a:solidFill>
              <a:schemeClr val="tx1"/>
            </a:solidFill>
            <a:prstDash val="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278439" y="120268"/>
            <a:ext cx="79232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MapR Fuse Client on Application Servers</a:t>
            </a:r>
          </a:p>
        </p:txBody>
      </p:sp>
    </p:spTree>
    <p:extLst>
      <p:ext uri="{BB962C8B-B14F-4D97-AF65-F5344CB8AC3E}">
        <p14:creationId xmlns:p14="http://schemas.microsoft.com/office/powerpoint/2010/main" val="11466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MapR</a:t>
            </a: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cluster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5548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Data placement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563245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ctr" anchorCtr="0">
            <a:noAutofit/>
          </a:bodyPr>
          <a:lstStyle/>
          <a:p>
            <a:pPr>
              <a:buSzPct val="25000"/>
            </a:pPr>
            <a:r>
              <a:rPr lang="en-US" sz="2700" b="0" dirty="0"/>
              <a:t>Data Placement 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t" anchorCtr="0">
            <a:noAutofit/>
          </a:bodyPr>
          <a:lstStyle/>
          <a:p>
            <a:pPr marL="342840" indent="-34284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97727"/>
            </a:pPr>
            <a:r>
              <a:rPr lang="en-US" sz="1613" dirty="0">
                <a:solidFill>
                  <a:schemeClr val="tx1"/>
                </a:solidFill>
              </a:rPr>
              <a:t>Topology: grouping of nodes</a:t>
            </a:r>
          </a:p>
          <a:p>
            <a:pPr marL="342840" indent="-342840">
              <a:lnSpc>
                <a:spcPct val="80000"/>
              </a:lnSpc>
              <a:spcBef>
                <a:spcPts val="323"/>
              </a:spcBef>
              <a:buClr>
                <a:schemeClr val="dk2"/>
              </a:buClr>
              <a:buSzPct val="97727"/>
            </a:pPr>
            <a:r>
              <a:rPr lang="en-US" sz="1613" dirty="0">
                <a:solidFill>
                  <a:schemeClr val="tx1"/>
                </a:solidFill>
              </a:rPr>
              <a:t>Align Volumes =&gt; Topology for Data Isolation</a:t>
            </a:r>
          </a:p>
          <a:p>
            <a:pPr marL="342840" indent="-239494">
              <a:lnSpc>
                <a:spcPct val="80000"/>
              </a:lnSpc>
              <a:spcBef>
                <a:spcPts val="326"/>
              </a:spcBef>
              <a:buClr>
                <a:schemeClr val="dk2"/>
              </a:buClr>
              <a:buNone/>
            </a:pPr>
            <a:endParaRPr sz="1613" dirty="0">
              <a:solidFill>
                <a:schemeClr val="tx1"/>
              </a:solidFill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5668" y="2086171"/>
            <a:ext cx="2626846" cy="25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894" y="1662017"/>
            <a:ext cx="4923359" cy="243253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131894" y="2447460"/>
            <a:ext cx="4923359" cy="591006"/>
          </a:xfrm>
          <a:prstGeom prst="rect">
            <a:avLst/>
          </a:prstGeom>
          <a:solidFill>
            <a:srgbClr val="2592FF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6055669" y="2093120"/>
            <a:ext cx="2459204" cy="841067"/>
          </a:xfrm>
          <a:prstGeom prst="rect">
            <a:avLst/>
          </a:prstGeom>
          <a:solidFill>
            <a:srgbClr val="2592FF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131894" y="3090190"/>
            <a:ext cx="4923359" cy="591006"/>
          </a:xfrm>
          <a:prstGeom prst="rect">
            <a:avLst/>
          </a:prstGeom>
          <a:solidFill>
            <a:srgbClr val="F45472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055669" y="2934187"/>
            <a:ext cx="2459204" cy="841067"/>
          </a:xfrm>
          <a:prstGeom prst="rect">
            <a:avLst/>
          </a:prstGeom>
          <a:solidFill>
            <a:srgbClr val="F45472">
              <a:alpha val="4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/>
            <a:endParaRPr sz="1800">
              <a:solidFill>
                <a:srgbClr val="FFFFFF"/>
              </a:solidFill>
            </a:endParaRPr>
          </a:p>
        </p:txBody>
      </p:sp>
      <p:cxnSp>
        <p:nvCxnSpPr>
          <p:cNvPr id="197" name="Shape 197"/>
          <p:cNvCxnSpPr>
            <a:stCxn id="193" idx="3"/>
            <a:endCxn id="194" idx="1"/>
          </p:cNvCxnSpPr>
          <p:nvPr/>
        </p:nvCxnSpPr>
        <p:spPr>
          <a:xfrm rot="10800000" flipH="1">
            <a:off x="5055252" y="2513688"/>
            <a:ext cx="1000468" cy="229275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98" name="Shape 198"/>
          <p:cNvCxnSpPr>
            <a:stCxn id="195" idx="3"/>
            <a:endCxn id="196" idx="1"/>
          </p:cNvCxnSpPr>
          <p:nvPr/>
        </p:nvCxnSpPr>
        <p:spPr>
          <a:xfrm rot="10800000" flipH="1">
            <a:off x="5055252" y="3354643"/>
            <a:ext cx="1000468" cy="31050"/>
          </a:xfrm>
          <a:prstGeom prst="straightConnector1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99" name="Shape 199"/>
          <p:cNvSpPr txBox="1"/>
          <p:nvPr/>
        </p:nvSpPr>
        <p:spPr>
          <a:xfrm>
            <a:off x="3089242" y="1550525"/>
            <a:ext cx="138392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893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ctr" anchorCtr="0">
            <a:noAutofit/>
          </a:bodyPr>
          <a:lstStyle/>
          <a:p>
            <a:pPr>
              <a:buSzPct val="25000"/>
            </a:pPr>
            <a:r>
              <a:rPr lang="en-US" sz="2700" b="0" dirty="0"/>
              <a:t>Label based scheduling + </a:t>
            </a:r>
            <a:r>
              <a:rPr lang="en-US" sz="2700" b="0" dirty="0" err="1"/>
              <a:t>JobQueue</a:t>
            </a:r>
            <a:r>
              <a:rPr lang="en-US" sz="2700" b="0" dirty="0"/>
              <a:t> ACLs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4294967295"/>
          </p:nvPr>
        </p:nvSpPr>
        <p:spPr>
          <a:xfrm>
            <a:off x="461963" y="822325"/>
            <a:ext cx="8682037" cy="1044575"/>
          </a:xfrm>
          <a:prstGeom prst="rect">
            <a:avLst/>
          </a:prstGeom>
          <a:noFill/>
          <a:ln>
            <a:noFill/>
          </a:ln>
        </p:spPr>
        <p:txBody>
          <a:bodyPr wrap="square" lIns="91406" tIns="45694" rIns="91406" bIns="45694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dk2"/>
              </a:buClr>
            </a:pPr>
            <a:r>
              <a:rPr lang="en-US" sz="1500" dirty="0"/>
              <a:t>Nodes can be assigned a label</a:t>
            </a:r>
          </a:p>
          <a:p>
            <a:pPr marL="285750" indent="-285750">
              <a:spcBef>
                <a:spcPts val="300"/>
              </a:spcBef>
              <a:buClr>
                <a:schemeClr val="dk2"/>
              </a:buClr>
            </a:pPr>
            <a:r>
              <a:rPr lang="en-US" sz="1500" dirty="0"/>
              <a:t>Users can be assigned to a Queue</a:t>
            </a:r>
          </a:p>
          <a:p>
            <a:pPr marL="285750" indent="-285750">
              <a:spcBef>
                <a:spcPts val="300"/>
              </a:spcBef>
              <a:buClr>
                <a:schemeClr val="dk2"/>
              </a:buClr>
            </a:pPr>
            <a:r>
              <a:rPr lang="en-US" sz="1500" dirty="0"/>
              <a:t>Labels can be assigned to a Queue</a:t>
            </a:r>
          </a:p>
        </p:txBody>
      </p:sp>
      <p:grpSp>
        <p:nvGrpSpPr>
          <p:cNvPr id="206" name="Shape 206"/>
          <p:cNvGrpSpPr/>
          <p:nvPr/>
        </p:nvGrpSpPr>
        <p:grpSpPr>
          <a:xfrm>
            <a:off x="649055" y="1967964"/>
            <a:ext cx="2459205" cy="841067"/>
            <a:chOff x="859729" y="2623950"/>
            <a:chExt cx="3281504" cy="1121423"/>
          </a:xfrm>
        </p:grpSpPr>
        <p:sp>
          <p:nvSpPr>
            <p:cNvPr id="207" name="Shape 207"/>
            <p:cNvSpPr/>
            <p:nvPr/>
          </p:nvSpPr>
          <p:spPr>
            <a:xfrm>
              <a:off x="859729" y="2623950"/>
              <a:ext cx="3281503" cy="112142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Retail label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859730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node2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928150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node3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2996571" y="3068600"/>
              <a:ext cx="1144663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node4</a:t>
              </a: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649055" y="2881853"/>
            <a:ext cx="2459205" cy="841067"/>
            <a:chOff x="859729" y="3842469"/>
            <a:chExt cx="3281504" cy="1121423"/>
          </a:xfrm>
        </p:grpSpPr>
        <p:sp>
          <p:nvSpPr>
            <p:cNvPr id="212" name="Shape 212"/>
            <p:cNvSpPr/>
            <p:nvPr/>
          </p:nvSpPr>
          <p:spPr>
            <a:xfrm>
              <a:off x="859729" y="3842469"/>
              <a:ext cx="3281503" cy="112142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Trading label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859730" y="4287119"/>
              <a:ext cx="10684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node4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1928150" y="4287119"/>
              <a:ext cx="10684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node5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2996571" y="4287119"/>
              <a:ext cx="1144663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node6</a:t>
              </a:r>
            </a:p>
          </p:txBody>
        </p:sp>
      </p:grpSp>
      <p:grpSp>
        <p:nvGrpSpPr>
          <p:cNvPr id="216" name="Shape 216"/>
          <p:cNvGrpSpPr/>
          <p:nvPr/>
        </p:nvGrpSpPr>
        <p:grpSpPr>
          <a:xfrm>
            <a:off x="3667125" y="1967964"/>
            <a:ext cx="2459205" cy="841067"/>
            <a:chOff x="4886969" y="2623950"/>
            <a:chExt cx="3281504" cy="1121423"/>
          </a:xfrm>
        </p:grpSpPr>
        <p:sp>
          <p:nvSpPr>
            <p:cNvPr id="217" name="Shape 217"/>
            <p:cNvSpPr/>
            <p:nvPr/>
          </p:nvSpPr>
          <p:spPr>
            <a:xfrm>
              <a:off x="4886969" y="2623950"/>
              <a:ext cx="3281503" cy="112142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Retail Queue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4886969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root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5955389" y="3068600"/>
              <a:ext cx="1068419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mapr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7023810" y="3068600"/>
              <a:ext cx="1144663" cy="676773"/>
            </a:xfrm>
            <a:prstGeom prst="rect">
              <a:avLst/>
            </a:prstGeom>
            <a:solidFill>
              <a:srgbClr val="2592FF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retailusers</a:t>
              </a:r>
            </a:p>
          </p:txBody>
        </p:sp>
      </p:grpSp>
      <p:grpSp>
        <p:nvGrpSpPr>
          <p:cNvPr id="221" name="Shape 221"/>
          <p:cNvGrpSpPr/>
          <p:nvPr/>
        </p:nvGrpSpPr>
        <p:grpSpPr>
          <a:xfrm>
            <a:off x="3667125" y="2909107"/>
            <a:ext cx="2459205" cy="841067"/>
            <a:chOff x="4886969" y="3878807"/>
            <a:chExt cx="3281504" cy="1121423"/>
          </a:xfrm>
        </p:grpSpPr>
        <p:sp>
          <p:nvSpPr>
            <p:cNvPr id="222" name="Shape 222"/>
            <p:cNvSpPr/>
            <p:nvPr/>
          </p:nvSpPr>
          <p:spPr>
            <a:xfrm>
              <a:off x="4886969" y="3878807"/>
              <a:ext cx="3281503" cy="112142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Trading Queue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4886969" y="4323457"/>
              <a:ext cx="10684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root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5955389" y="4323457"/>
              <a:ext cx="876562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mapr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6831953" y="4323457"/>
              <a:ext cx="1336519" cy="676773"/>
            </a:xfrm>
            <a:prstGeom prst="rect">
              <a:avLst/>
            </a:prstGeom>
            <a:solidFill>
              <a:srgbClr val="F45472">
                <a:alpha val="4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tradingusers</a:t>
              </a:r>
            </a:p>
          </p:txBody>
        </p:sp>
      </p:grpSp>
      <p:grpSp>
        <p:nvGrpSpPr>
          <p:cNvPr id="226" name="Shape 226"/>
          <p:cNvGrpSpPr/>
          <p:nvPr/>
        </p:nvGrpSpPr>
        <p:grpSpPr>
          <a:xfrm>
            <a:off x="3667126" y="3814079"/>
            <a:ext cx="2459204" cy="841067"/>
            <a:chOff x="4886969" y="5085437"/>
            <a:chExt cx="3281503" cy="1121423"/>
          </a:xfrm>
        </p:grpSpPr>
        <p:sp>
          <p:nvSpPr>
            <p:cNvPr id="227" name="Shape 227"/>
            <p:cNvSpPr/>
            <p:nvPr/>
          </p:nvSpPr>
          <p:spPr>
            <a:xfrm>
              <a:off x="4886969" y="5085437"/>
              <a:ext cx="3281503" cy="112142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Default Queue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4886969" y="5530087"/>
              <a:ext cx="1698558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root</a:t>
              </a:r>
            </a:p>
          </p:txBody>
        </p:sp>
        <p:sp>
          <p:nvSpPr>
            <p:cNvPr id="229" name="Shape 229"/>
            <p:cNvSpPr/>
            <p:nvPr/>
          </p:nvSpPr>
          <p:spPr>
            <a:xfrm>
              <a:off x="6585528" y="5530087"/>
              <a:ext cx="1582944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200">
                  <a:solidFill>
                    <a:srgbClr val="FFFFFF"/>
                  </a:solidFill>
                </a:rPr>
                <a:t>mapr</a:t>
              </a:r>
            </a:p>
          </p:txBody>
        </p:sp>
      </p:grpSp>
      <p:grpSp>
        <p:nvGrpSpPr>
          <p:cNvPr id="230" name="Shape 230"/>
          <p:cNvGrpSpPr/>
          <p:nvPr/>
        </p:nvGrpSpPr>
        <p:grpSpPr>
          <a:xfrm>
            <a:off x="649056" y="3786825"/>
            <a:ext cx="2459204" cy="841289"/>
            <a:chOff x="859729" y="5049100"/>
            <a:chExt cx="3281503" cy="1121718"/>
          </a:xfrm>
        </p:grpSpPr>
        <p:sp>
          <p:nvSpPr>
            <p:cNvPr id="231" name="Shape 231"/>
            <p:cNvSpPr/>
            <p:nvPr/>
          </p:nvSpPr>
          <p:spPr>
            <a:xfrm>
              <a:off x="859729" y="5049100"/>
              <a:ext cx="3281503" cy="112142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800">
                  <a:solidFill>
                    <a:srgbClr val="FFFFFF"/>
                  </a:solidFill>
                </a:rPr>
                <a:t>Default label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859730" y="5493750"/>
              <a:ext cx="818129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node7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1687132" y="5493750"/>
              <a:ext cx="827399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node8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2514532" y="5493750"/>
              <a:ext cx="767029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node9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3281562" y="5494044"/>
              <a:ext cx="841190" cy="676773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34275" rIns="68569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-US" sz="1050">
                  <a:solidFill>
                    <a:srgbClr val="FFFFFF"/>
                  </a:solidFill>
                </a:rPr>
                <a:t>node10</a:t>
              </a:r>
            </a:p>
          </p:txBody>
        </p:sp>
      </p:grpSp>
      <p:cxnSp>
        <p:nvCxnSpPr>
          <p:cNvPr id="236" name="Shape 236"/>
          <p:cNvCxnSpPr>
            <a:stCxn id="207" idx="3"/>
            <a:endCxn id="217" idx="1"/>
          </p:cNvCxnSpPr>
          <p:nvPr/>
        </p:nvCxnSpPr>
        <p:spPr>
          <a:xfrm>
            <a:off x="3108261" y="2388496"/>
            <a:ext cx="558913" cy="0"/>
          </a:xfrm>
          <a:prstGeom prst="straightConnector1">
            <a:avLst/>
          </a:prstGeom>
          <a:noFill/>
          <a:ln w="25400" cap="flat" cmpd="sng">
            <a:solidFill>
              <a:srgbClr val="2592FF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37" name="Shape 237"/>
          <p:cNvCxnSpPr/>
          <p:nvPr/>
        </p:nvCxnSpPr>
        <p:spPr>
          <a:xfrm>
            <a:off x="3097829" y="3323251"/>
            <a:ext cx="558864" cy="0"/>
          </a:xfrm>
          <a:prstGeom prst="straightConnector1">
            <a:avLst/>
          </a:prstGeom>
          <a:noFill/>
          <a:ln w="25400" cap="flat" cmpd="sng">
            <a:solidFill>
              <a:srgbClr val="2592FF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38" name="Shape 238"/>
          <p:cNvCxnSpPr/>
          <p:nvPr/>
        </p:nvCxnSpPr>
        <p:spPr>
          <a:xfrm>
            <a:off x="3097829" y="4181525"/>
            <a:ext cx="558864" cy="0"/>
          </a:xfrm>
          <a:prstGeom prst="straightConnector1">
            <a:avLst/>
          </a:prstGeom>
          <a:noFill/>
          <a:ln w="25400" cap="flat" cmpd="sng">
            <a:solidFill>
              <a:srgbClr val="2592FF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239" name="Shape 239"/>
          <p:cNvSpPr txBox="1"/>
          <p:nvPr/>
        </p:nvSpPr>
        <p:spPr>
          <a:xfrm>
            <a:off x="4114544" y="1182014"/>
            <a:ext cx="4567969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1800" dirty="0" err="1"/>
              <a:t>Labels+Queues</a:t>
            </a:r>
            <a:r>
              <a:rPr lang="en-US" sz="1800" dirty="0"/>
              <a:t> ensure CPU/RAM isolation</a:t>
            </a:r>
          </a:p>
        </p:txBody>
      </p:sp>
    </p:spTree>
    <p:extLst>
      <p:ext uri="{BB962C8B-B14F-4D97-AF65-F5344CB8AC3E}">
        <p14:creationId xmlns:p14="http://schemas.microsoft.com/office/powerpoint/2010/main" val="16689820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 smtClean="0"/>
              <a:t>Hands-On</a:t>
            </a:r>
          </a:p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8137569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Schema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81" y="205980"/>
            <a:ext cx="4453018" cy="45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20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 descr="pexels-photo-24495_fil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5" y="8818"/>
            <a:ext cx="9144000" cy="486896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/>
          <p:nvPr/>
        </p:nvSpPr>
        <p:spPr>
          <a:xfrm>
            <a:off x="5520290" y="3493887"/>
            <a:ext cx="3623710" cy="138389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1851374" y="1050709"/>
            <a:ext cx="3668916" cy="972605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wrap="square" lIns="71325" tIns="35650" rIns="71325" bIns="356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338961" y="2038301"/>
            <a:ext cx="1512413" cy="482440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  <p:cxnSp>
        <p:nvCxnSpPr>
          <p:cNvPr id="609" name="Shape 609"/>
          <p:cNvCxnSpPr/>
          <p:nvPr/>
        </p:nvCxnSpPr>
        <p:spPr>
          <a:xfrm>
            <a:off x="1851375" y="0"/>
            <a:ext cx="0" cy="486896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Shape 610"/>
          <p:cNvCxnSpPr/>
          <p:nvPr/>
        </p:nvCxnSpPr>
        <p:spPr>
          <a:xfrm>
            <a:off x="1851378" y="1050708"/>
            <a:ext cx="3668915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Shape 611"/>
          <p:cNvCxnSpPr/>
          <p:nvPr/>
        </p:nvCxnSpPr>
        <p:spPr>
          <a:xfrm>
            <a:off x="5520290" y="0"/>
            <a:ext cx="0" cy="486896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Shape 612"/>
          <p:cNvCxnSpPr/>
          <p:nvPr/>
        </p:nvCxnSpPr>
        <p:spPr>
          <a:xfrm>
            <a:off x="5520293" y="3487616"/>
            <a:ext cx="3629547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Shape 613" descr="Twitter_Logo_White_On_Blac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9704" y="3045619"/>
            <a:ext cx="365671" cy="36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4" name="Shape 614"/>
          <p:cNvGrpSpPr/>
          <p:nvPr/>
        </p:nvGrpSpPr>
        <p:grpSpPr>
          <a:xfrm>
            <a:off x="10371926" y="3045619"/>
            <a:ext cx="403102" cy="365576"/>
            <a:chOff x="6833697" y="4026270"/>
            <a:chExt cx="537329" cy="487434"/>
          </a:xfrm>
        </p:grpSpPr>
        <p:sp>
          <p:nvSpPr>
            <p:cNvPr id="615" name="Shape 615"/>
            <p:cNvSpPr/>
            <p:nvPr/>
          </p:nvSpPr>
          <p:spPr>
            <a:xfrm>
              <a:off x="6833697" y="4026270"/>
              <a:ext cx="494203" cy="48743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6868252" y="4060825"/>
              <a:ext cx="418326" cy="41832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7" name="Shape 617" descr="In-Black-128px-T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33697" y="4026270"/>
              <a:ext cx="537329" cy="4874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Shape 618"/>
          <p:cNvSpPr txBox="1"/>
          <p:nvPr/>
        </p:nvSpPr>
        <p:spPr>
          <a:xfrm>
            <a:off x="2008407" y="1274147"/>
            <a:ext cx="3486983" cy="390164"/>
          </a:xfrm>
          <a:prstGeom prst="rect">
            <a:avLst/>
          </a:prstGeom>
          <a:noFill/>
          <a:ln>
            <a:noFill/>
          </a:ln>
        </p:spPr>
        <p:txBody>
          <a:bodyPr wrap="square" lIns="71325" tIns="35650" rIns="71325" bIns="3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  <p:cxnSp>
        <p:nvCxnSpPr>
          <p:cNvPr id="619" name="Shape 619"/>
          <p:cNvCxnSpPr/>
          <p:nvPr/>
        </p:nvCxnSpPr>
        <p:spPr>
          <a:xfrm>
            <a:off x="1860200" y="2023312"/>
            <a:ext cx="3660093" cy="1499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Shape 620"/>
          <p:cNvCxnSpPr/>
          <p:nvPr/>
        </p:nvCxnSpPr>
        <p:spPr>
          <a:xfrm>
            <a:off x="0" y="4874540"/>
            <a:ext cx="91440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1" name="Shape 621"/>
          <p:cNvSpPr txBox="1"/>
          <p:nvPr/>
        </p:nvSpPr>
        <p:spPr>
          <a:xfrm>
            <a:off x="5635498" y="3911685"/>
            <a:ext cx="3288473" cy="95727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5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Carsten Hufe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5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Senior Data Engineer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30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15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chufe@mapr.com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Customers Do-It-Yourself </a:t>
            </a:r>
            <a:endParaRPr lang="en-US" dirty="0"/>
          </a:p>
        </p:txBody>
      </p:sp>
      <p:pic>
        <p:nvPicPr>
          <p:cNvPr id="1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05" y="4674778"/>
            <a:ext cx="171315" cy="18401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41119" y="976153"/>
            <a:ext cx="3520108" cy="1614428"/>
            <a:chOff x="1564365" y="1627618"/>
            <a:chExt cx="4697148" cy="1908404"/>
          </a:xfrm>
        </p:grpSpPr>
        <p:sp>
          <p:nvSpPr>
            <p:cNvPr id="146" name="Rectangle 145"/>
            <p:cNvSpPr/>
            <p:nvPr/>
          </p:nvSpPr>
          <p:spPr bwMode="auto">
            <a:xfrm>
              <a:off x="1564365" y="1657888"/>
              <a:ext cx="4697148" cy="1833243"/>
            </a:xfrm>
            <a:prstGeom prst="rect">
              <a:avLst/>
            </a:prstGeom>
            <a:solidFill>
              <a:schemeClr val="bg1">
                <a:lumMod val="85000"/>
                <a:alpha val="6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900" dirty="0">
                <a:solidFill>
                  <a:srgbClr val="FFFFFF"/>
                </a:solidFill>
              </a:endParaRPr>
            </a:p>
          </p:txBody>
        </p:sp>
        <p:pic>
          <p:nvPicPr>
            <p:cNvPr id="96" name="Picture 10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022" y="1657887"/>
              <a:ext cx="218492" cy="160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TextBox 223"/>
            <p:cNvSpPr txBox="1">
              <a:spLocks noChangeArrowheads="1"/>
            </p:cNvSpPr>
            <p:nvPr/>
          </p:nvSpPr>
          <p:spPr bwMode="auto">
            <a:xfrm>
              <a:off x="2457367" y="1627618"/>
              <a:ext cx="2975124" cy="225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5000"/>
                </a:lnSpc>
              </a:pPr>
              <a:r>
                <a:rPr lang="en-US" sz="675" b="1" dirty="0">
                  <a:solidFill>
                    <a:srgbClr val="4D4F53"/>
                  </a:solidFill>
                  <a:latin typeface="Arial"/>
                  <a:ea typeface="MS PGothic" charset="0"/>
                </a:rPr>
                <a:t>APACHE HADOOP AND OSS ECOSYSTEM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77296" y="1910947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Security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677643" y="3202419"/>
              <a:ext cx="2255832" cy="182694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YARN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526217" y="2961602"/>
              <a:ext cx="407259" cy="188196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450" dirty="0">
                  <a:solidFill>
                    <a:srgbClr val="4D4F53"/>
                  </a:solidFill>
                  <a:latin typeface="Arial"/>
                  <a:cs typeface="Arial"/>
                </a:rPr>
                <a:t>Spark Streaming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526217" y="2725899"/>
              <a:ext cx="407259" cy="179238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Storm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506982" y="1859341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Streaming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037264" y="1892765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NoSQL &amp; Search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788570" y="2981071"/>
              <a:ext cx="428781" cy="17636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Juju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760261" y="190850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Provisioning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&amp;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coordination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791543" y="2740131"/>
              <a:ext cx="425808" cy="17566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525" dirty="0">
                  <a:solidFill>
                    <a:srgbClr val="4D4F53"/>
                  </a:solidFill>
                  <a:latin typeface="Arial"/>
                  <a:cs typeface="Arial"/>
                </a:rPr>
                <a:t>Savannah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132665" y="188147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ML, Graph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132665" y="2968363"/>
              <a:ext cx="425001" cy="181436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Mahout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132665" y="2728771"/>
              <a:ext cx="425001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MLLib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132665" y="2491392"/>
              <a:ext cx="425001" cy="17625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GraphX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565156" y="1859341"/>
              <a:ext cx="2510897" cy="163341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endParaRPr lang="en-US" sz="825" b="1" dirty="0">
                <a:latin typeface="Arial"/>
                <a:cs typeface="Arial"/>
              </a:endParaRPr>
            </a:p>
          </p:txBody>
        </p:sp>
        <p:sp>
          <p:nvSpPr>
            <p:cNvPr id="114" name="TextBox 77"/>
            <p:cNvSpPr txBox="1">
              <a:spLocks noChangeArrowheads="1"/>
            </p:cNvSpPr>
            <p:nvPr/>
          </p:nvSpPr>
          <p:spPr bwMode="auto">
            <a:xfrm>
              <a:off x="2398752" y="3366403"/>
              <a:ext cx="791861" cy="160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5000"/>
                </a:lnSpc>
                <a:defRPr/>
              </a:pPr>
              <a:r>
                <a:rPr lang="en-US" sz="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+mn-ea"/>
                </a:rPr>
                <a:t>EXECUTION ENGINES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205438" y="1859341"/>
              <a:ext cx="2047527" cy="1633416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endParaRPr lang="en-US" sz="825" b="1" dirty="0">
                <a:latin typeface="Arial"/>
                <a:cs typeface="Arial"/>
              </a:endParaRPr>
            </a:p>
          </p:txBody>
        </p:sp>
        <p:sp>
          <p:nvSpPr>
            <p:cNvPr id="116" name="TextBox 79"/>
            <p:cNvSpPr txBox="1">
              <a:spLocks noChangeArrowheads="1"/>
            </p:cNvSpPr>
            <p:nvPr/>
          </p:nvSpPr>
          <p:spPr bwMode="auto">
            <a:xfrm>
              <a:off x="4676832" y="3375032"/>
              <a:ext cx="1247471" cy="160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5000"/>
                </a:lnSpc>
                <a:defRPr/>
              </a:pPr>
              <a:r>
                <a:rPr lang="en-US" sz="3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+mn-ea"/>
                </a:rPr>
                <a:t>DATA GOVERNANCE AND OPERATIONS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44065" y="190850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Workflow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&amp; Data Governance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667550" y="2724329"/>
              <a:ext cx="426406" cy="18080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Pig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667550" y="2492431"/>
              <a:ext cx="426406" cy="17521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525" dirty="0">
                  <a:solidFill>
                    <a:srgbClr val="4D4F53"/>
                  </a:solidFill>
                  <a:latin typeface="Arial"/>
                  <a:cs typeface="Arial"/>
                </a:rPr>
                <a:t>Cascading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667550" y="2272560"/>
              <a:ext cx="426406" cy="16340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Spark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658948" y="1862184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Batch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667550" y="2958477"/>
              <a:ext cx="426406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450" dirty="0">
                  <a:solidFill>
                    <a:srgbClr val="4D4F53"/>
                  </a:solidFill>
                  <a:latin typeface="Arial"/>
                  <a:cs typeface="Arial"/>
                </a:rPr>
                <a:t>MapReduce v1 &amp; v2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667550" y="2053506"/>
              <a:ext cx="426406" cy="15908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Tez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062626" y="2961602"/>
              <a:ext cx="403106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HBase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064422" y="2724329"/>
              <a:ext cx="401311" cy="185799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Solr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597062" y="2968363"/>
              <a:ext cx="407379" cy="181436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Hive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597061" y="2724111"/>
              <a:ext cx="407379" cy="18102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Impala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604122" y="2492431"/>
              <a:ext cx="400318" cy="17521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525" dirty="0">
                  <a:solidFill>
                    <a:srgbClr val="4D4F53"/>
                  </a:solidFill>
                  <a:latin typeface="Arial"/>
                  <a:cs typeface="Arial"/>
                </a:rPr>
                <a:t>Spark SQL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597061" y="2269056"/>
              <a:ext cx="407379" cy="166909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Drill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583682" y="1886588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600" b="1" dirty="0">
                  <a:solidFill>
                    <a:srgbClr val="4D4F53"/>
                  </a:solidFill>
                  <a:latin typeface="Arial"/>
                  <a:cs typeface="Arial"/>
                </a:rPr>
                <a:t>SQL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785090" y="3213210"/>
              <a:ext cx="425808" cy="171903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Sentry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288316" y="3213210"/>
              <a:ext cx="425808" cy="18053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Oozie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791543" y="3213211"/>
              <a:ext cx="425808" cy="180531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450" dirty="0" err="1">
                  <a:solidFill>
                    <a:srgbClr val="4D4F53"/>
                  </a:solidFill>
                  <a:latin typeface="Arial"/>
                  <a:cs typeface="Arial"/>
                </a:rPr>
                <a:t>ZooKeeper</a:t>
              </a:r>
              <a:endParaRPr lang="en-US" sz="45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281863" y="3213210"/>
              <a:ext cx="425808" cy="178165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Sqoop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281863" y="2958779"/>
              <a:ext cx="425808" cy="19132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Flume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285719" y="1908503"/>
              <a:ext cx="464396" cy="191322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Data Integration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450" b="1" dirty="0">
                  <a:solidFill>
                    <a:srgbClr val="4D4F53"/>
                  </a:solidFill>
                  <a:latin typeface="Arial"/>
                  <a:cs typeface="Arial"/>
                </a:rPr>
                <a:t>&amp; Access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285719" y="2728771"/>
              <a:ext cx="421951" cy="181357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 err="1">
                  <a:solidFill>
                    <a:srgbClr val="4D4F53"/>
                  </a:solidFill>
                  <a:latin typeface="Arial"/>
                  <a:cs typeface="Arial"/>
                </a:rPr>
                <a:t>HttpFS</a:t>
              </a:r>
              <a:endParaRPr lang="en-US" sz="6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285719" y="2503202"/>
              <a:ext cx="410453" cy="175212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rgbClr val="000000"/>
              </a:solidFill>
              <a:miter lim="800000"/>
            </a:ln>
            <a:effectLst>
              <a:innerShdw blurRad="406400">
                <a:schemeClr val="tx1">
                  <a:lumMod val="50000"/>
                  <a:lumOff val="50000"/>
                  <a:alpha val="7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</a:pPr>
              <a:r>
                <a:rPr lang="en-US" sz="600" dirty="0">
                  <a:solidFill>
                    <a:srgbClr val="4D4F53"/>
                  </a:solidFill>
                  <a:latin typeface="Arial"/>
                  <a:cs typeface="Arial"/>
                </a:rPr>
                <a:t>Hue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5304794" y="3232334"/>
            <a:ext cx="1162471" cy="994967"/>
          </a:xfrm>
          <a:prstGeom prst="ellipse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Search cluster</a:t>
            </a:r>
          </a:p>
        </p:txBody>
      </p:sp>
      <p:sp>
        <p:nvSpPr>
          <p:cNvPr id="57" name="Oval 56"/>
          <p:cNvSpPr/>
          <p:nvPr/>
        </p:nvSpPr>
        <p:spPr>
          <a:xfrm>
            <a:off x="359883" y="2992902"/>
            <a:ext cx="1162471" cy="994967"/>
          </a:xfrm>
          <a:prstGeom prst="ellipse">
            <a:avLst/>
          </a:prstGeom>
          <a:solidFill>
            <a:srgbClr val="00274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 duplicate</a:t>
            </a:r>
          </a:p>
        </p:txBody>
      </p:sp>
      <p:sp>
        <p:nvSpPr>
          <p:cNvPr id="58" name="Oval 57"/>
          <p:cNvSpPr/>
          <p:nvPr/>
        </p:nvSpPr>
        <p:spPr>
          <a:xfrm>
            <a:off x="4723559" y="2013252"/>
            <a:ext cx="1162471" cy="994967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Kafka cluster</a:t>
            </a:r>
          </a:p>
        </p:txBody>
      </p:sp>
      <p:sp>
        <p:nvSpPr>
          <p:cNvPr id="59" name="Oval 58"/>
          <p:cNvSpPr/>
          <p:nvPr/>
        </p:nvSpPr>
        <p:spPr>
          <a:xfrm>
            <a:off x="1990119" y="3584109"/>
            <a:ext cx="1162471" cy="994967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NAS storage</a:t>
            </a:r>
          </a:p>
        </p:txBody>
      </p:sp>
      <p:sp>
        <p:nvSpPr>
          <p:cNvPr id="51" name="Oval 50"/>
          <p:cNvSpPr/>
          <p:nvPr/>
        </p:nvSpPr>
        <p:spPr>
          <a:xfrm>
            <a:off x="3839946" y="3638843"/>
            <a:ext cx="1162471" cy="994967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err="1"/>
              <a:t>NoSQL</a:t>
            </a:r>
            <a:r>
              <a:rPr lang="en-US" sz="1350" dirty="0"/>
              <a:t> cluster</a:t>
            </a:r>
          </a:p>
        </p:txBody>
      </p:sp>
      <p:cxnSp>
        <p:nvCxnSpPr>
          <p:cNvPr id="6" name="Straight Connector 5"/>
          <p:cNvCxnSpPr>
            <a:stCxn id="57" idx="7"/>
            <a:endCxn id="114" idx="0"/>
          </p:cNvCxnSpPr>
          <p:nvPr/>
        </p:nvCxnSpPr>
        <p:spPr>
          <a:xfrm flipV="1">
            <a:off x="1352114" y="2447090"/>
            <a:ext cx="511022" cy="6915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9" idx="0"/>
          </p:cNvCxnSpPr>
          <p:nvPr/>
        </p:nvCxnSpPr>
        <p:spPr>
          <a:xfrm flipV="1">
            <a:off x="2571354" y="2559151"/>
            <a:ext cx="129819" cy="1024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7" idx="5"/>
            <a:endCxn id="59" idx="2"/>
          </p:cNvCxnSpPr>
          <p:nvPr/>
        </p:nvCxnSpPr>
        <p:spPr>
          <a:xfrm>
            <a:off x="1352114" y="3842159"/>
            <a:ext cx="638005" cy="239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8" idx="1"/>
            <a:endCxn id="146" idx="3"/>
          </p:cNvCxnSpPr>
          <p:nvPr/>
        </p:nvCxnSpPr>
        <p:spPr>
          <a:xfrm flipH="1" flipV="1">
            <a:off x="4461226" y="1777185"/>
            <a:ext cx="432572" cy="381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0"/>
            <a:endCxn id="58" idx="5"/>
          </p:cNvCxnSpPr>
          <p:nvPr/>
        </p:nvCxnSpPr>
        <p:spPr>
          <a:xfrm flipH="1" flipV="1">
            <a:off x="5715789" y="2862510"/>
            <a:ext cx="170240" cy="369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3"/>
            <a:endCxn id="51" idx="6"/>
          </p:cNvCxnSpPr>
          <p:nvPr/>
        </p:nvCxnSpPr>
        <p:spPr>
          <a:xfrm flipH="1">
            <a:off x="5002416" y="4081591"/>
            <a:ext cx="472617" cy="54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9" idx="6"/>
            <a:endCxn id="51" idx="2"/>
          </p:cNvCxnSpPr>
          <p:nvPr/>
        </p:nvCxnSpPr>
        <p:spPr>
          <a:xfrm>
            <a:off x="3152590" y="4081593"/>
            <a:ext cx="687356" cy="547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8" idx="3"/>
            <a:endCxn id="59" idx="7"/>
          </p:cNvCxnSpPr>
          <p:nvPr/>
        </p:nvCxnSpPr>
        <p:spPr>
          <a:xfrm flipH="1">
            <a:off x="2982349" y="2862510"/>
            <a:ext cx="1911449" cy="8673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6" idx="2"/>
            <a:endCxn id="51" idx="1"/>
          </p:cNvCxnSpPr>
          <p:nvPr/>
        </p:nvCxnSpPr>
        <p:spPr>
          <a:xfrm>
            <a:off x="2701173" y="2552605"/>
            <a:ext cx="1309013" cy="1231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443864" y="986643"/>
            <a:ext cx="2428870" cy="203132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Not pre-integrated </a:t>
            </a:r>
          </a:p>
          <a:p>
            <a:pPr algn="ctr"/>
            <a:endParaRPr lang="en-US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More expensive</a:t>
            </a:r>
          </a:p>
          <a:p>
            <a:pPr algn="ctr"/>
            <a:endParaRPr lang="en-US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Latencies everywhere</a:t>
            </a:r>
          </a:p>
          <a:p>
            <a:pPr algn="ctr"/>
            <a:endParaRPr lang="en-US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Unreliability grows</a:t>
            </a:r>
          </a:p>
        </p:txBody>
      </p:sp>
    </p:spTree>
    <p:extLst>
      <p:ext uri="{BB962C8B-B14F-4D97-AF65-F5344CB8AC3E}">
        <p14:creationId xmlns:p14="http://schemas.microsoft.com/office/powerpoint/2010/main" val="20179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7" grpId="0" animBg="1"/>
      <p:bldP spid="58" grpId="0" animBg="1"/>
      <p:bldP spid="59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86704" y="40638"/>
            <a:ext cx="8218886" cy="6919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sz="2400" dirty="0"/>
              <a:t>Evolution of the MapR Converged Platform</a:t>
            </a:r>
          </a:p>
        </p:txBody>
      </p:sp>
      <p:grpSp>
        <p:nvGrpSpPr>
          <p:cNvPr id="619" name="Group 619"/>
          <p:cNvGrpSpPr/>
          <p:nvPr/>
        </p:nvGrpSpPr>
        <p:grpSpPr>
          <a:xfrm>
            <a:off x="4761" y="936823"/>
            <a:ext cx="9150099" cy="3808858"/>
            <a:chOff x="-1" y="-1"/>
            <a:chExt cx="12200130" cy="5078475"/>
          </a:xfrm>
        </p:grpSpPr>
        <p:sp>
          <p:nvSpPr>
            <p:cNvPr id="534" name="Shape 534"/>
            <p:cNvSpPr/>
            <p:nvPr/>
          </p:nvSpPr>
          <p:spPr>
            <a:xfrm>
              <a:off x="-1" y="100497"/>
              <a:ext cx="12200130" cy="4893755"/>
            </a:xfrm>
            <a:prstGeom prst="rect">
              <a:avLst/>
            </a:prstGeom>
            <a:solidFill>
              <a:srgbClr val="4D4F53">
                <a:alpha val="21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350"/>
            </a:p>
          </p:txBody>
        </p:sp>
        <p:grpSp>
          <p:nvGrpSpPr>
            <p:cNvPr id="537" name="Group 537"/>
            <p:cNvGrpSpPr/>
            <p:nvPr/>
          </p:nvGrpSpPr>
          <p:grpSpPr>
            <a:xfrm>
              <a:off x="591371" y="1157197"/>
              <a:ext cx="10140705" cy="3921277"/>
              <a:chOff x="0" y="0"/>
              <a:chExt cx="10140703" cy="3921276"/>
            </a:xfrm>
          </p:grpSpPr>
          <p:sp>
            <p:nvSpPr>
              <p:cNvPr id="535" name="Shape 535"/>
              <p:cNvSpPr/>
              <p:nvPr/>
            </p:nvSpPr>
            <p:spPr>
              <a:xfrm>
                <a:off x="0" y="13909"/>
                <a:ext cx="10140703" cy="3907367"/>
              </a:xfrm>
              <a:prstGeom prst="rect">
                <a:avLst/>
              </a:prstGeom>
              <a:solidFill>
                <a:srgbClr val="A6A6A6"/>
              </a:solidFill>
              <a:ln w="381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2419418" y="0"/>
                <a:ext cx="5299094" cy="3384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72" tIns="45672" rIns="45672" bIns="45672" numCol="1" anchor="t">
                <a:spAutoFit/>
              </a:bodyPr>
              <a:lstStyle>
                <a:lvl1pPr algn="ctr" defTabSz="1219200"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1050"/>
                  <a:t>MapR Converged Data Platform</a:t>
                </a:r>
              </a:p>
            </p:txBody>
          </p:sp>
        </p:grpSp>
        <p:sp>
          <p:nvSpPr>
            <p:cNvPr id="538" name="Shape 538"/>
            <p:cNvSpPr/>
            <p:nvPr/>
          </p:nvSpPr>
          <p:spPr>
            <a:xfrm>
              <a:off x="924638" y="1693470"/>
              <a:ext cx="5611756" cy="1515957"/>
            </a:xfrm>
            <a:prstGeom prst="roundRect">
              <a:avLst>
                <a:gd name="adj" fmla="val 3584"/>
              </a:avLst>
            </a:prstGeom>
            <a:noFill/>
            <a:ln w="38100" cap="flat">
              <a:solidFill>
                <a:srgbClr val="003D77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sp>
          <p:nvSpPr>
            <p:cNvPr id="539" name="Shape 539"/>
            <p:cNvSpPr/>
            <p:nvPr/>
          </p:nvSpPr>
          <p:spPr>
            <a:xfrm>
              <a:off x="921726" y="3327598"/>
              <a:ext cx="9544935" cy="1505082"/>
            </a:xfrm>
            <a:prstGeom prst="roundRect">
              <a:avLst>
                <a:gd name="adj" fmla="val 3584"/>
              </a:avLst>
            </a:pr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endParaRPr sz="1350"/>
            </a:p>
          </p:txBody>
        </p:sp>
        <p:grpSp>
          <p:nvGrpSpPr>
            <p:cNvPr id="542" name="Group 542"/>
            <p:cNvGrpSpPr/>
            <p:nvPr/>
          </p:nvGrpSpPr>
          <p:grpSpPr>
            <a:xfrm>
              <a:off x="916151" y="3320657"/>
              <a:ext cx="640542" cy="1501712"/>
              <a:chOff x="0" y="0"/>
              <a:chExt cx="640541" cy="1501711"/>
            </a:xfrm>
          </p:grpSpPr>
          <p:sp>
            <p:nvSpPr>
              <p:cNvPr id="540" name="Shape 540"/>
              <p:cNvSpPr/>
              <p:nvPr/>
            </p:nvSpPr>
            <p:spPr>
              <a:xfrm>
                <a:off x="0" y="0"/>
                <a:ext cx="640541" cy="1501711"/>
              </a:xfrm>
              <a:prstGeom prst="roundRect">
                <a:avLst>
                  <a:gd name="adj" fmla="val 8975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>
                <a:outerShdw blurRad="635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85771">
                  <a:lnSpc>
                    <a:spcPct val="95000"/>
                  </a:lnSpc>
                  <a:defRPr sz="1800"/>
                </a:pPr>
                <a:endParaRPr sz="1350"/>
              </a:p>
            </p:txBody>
          </p:sp>
          <p:sp>
            <p:nvSpPr>
              <p:cNvPr id="541" name="Shape 541"/>
              <p:cNvSpPr/>
              <p:nvPr/>
            </p:nvSpPr>
            <p:spPr>
              <a:xfrm rot="16200000">
                <a:off x="-413746" y="619281"/>
                <a:ext cx="1468034" cy="2631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61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/>
                  <a:t>Data</a:t>
                </a:r>
              </a:p>
            </p:txBody>
          </p:sp>
        </p:grpSp>
        <p:sp>
          <p:nvSpPr>
            <p:cNvPr id="543" name="Shape 543"/>
            <p:cNvSpPr/>
            <p:nvPr/>
          </p:nvSpPr>
          <p:spPr>
            <a:xfrm>
              <a:off x="934148" y="1687043"/>
              <a:ext cx="5602244" cy="1515958"/>
            </a:xfrm>
            <a:prstGeom prst="roundRect">
              <a:avLst>
                <a:gd name="adj" fmla="val 3584"/>
              </a:avLst>
            </a:prstGeom>
            <a:solidFill>
              <a:srgbClr val="003D77"/>
            </a:solidFill>
            <a:ln w="38100" cap="flat">
              <a:solidFill>
                <a:srgbClr val="003D77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grpSp>
          <p:nvGrpSpPr>
            <p:cNvPr id="546" name="Group 546"/>
            <p:cNvGrpSpPr/>
            <p:nvPr/>
          </p:nvGrpSpPr>
          <p:grpSpPr>
            <a:xfrm>
              <a:off x="911039" y="1668917"/>
              <a:ext cx="640542" cy="1556906"/>
              <a:chOff x="0" y="0"/>
              <a:chExt cx="640541" cy="1556905"/>
            </a:xfrm>
          </p:grpSpPr>
          <p:sp>
            <p:nvSpPr>
              <p:cNvPr id="544" name="Shape 544"/>
              <p:cNvSpPr/>
              <p:nvPr/>
            </p:nvSpPr>
            <p:spPr>
              <a:xfrm>
                <a:off x="0" y="0"/>
                <a:ext cx="640541" cy="1556905"/>
              </a:xfrm>
              <a:prstGeom prst="roundRect">
                <a:avLst>
                  <a:gd name="adj" fmla="val 8975"/>
                </a:avLst>
              </a:prstGeom>
              <a:solidFill>
                <a:srgbClr val="003D77"/>
              </a:solidFill>
              <a:ln w="12700" cap="flat">
                <a:noFill/>
                <a:miter lim="400000"/>
              </a:ln>
              <a:effectLst>
                <a:outerShdw blurRad="635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85771">
                  <a:lnSpc>
                    <a:spcPct val="95000"/>
                  </a:lnSpc>
                  <a:defRPr sz="1800"/>
                </a:pPr>
                <a:endParaRPr sz="1350"/>
              </a:p>
            </p:txBody>
          </p:sp>
          <p:sp>
            <p:nvSpPr>
              <p:cNvPr id="545" name="Shape 545"/>
              <p:cNvSpPr/>
              <p:nvPr/>
            </p:nvSpPr>
            <p:spPr>
              <a:xfrm rot="16200000">
                <a:off x="-441344" y="646878"/>
                <a:ext cx="1523228" cy="2631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61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/>
                  <a:t>Processing</a:t>
                </a:r>
              </a:p>
            </p:txBody>
          </p:sp>
        </p:grpSp>
        <p:sp>
          <p:nvSpPr>
            <p:cNvPr id="547" name="Shape 547"/>
            <p:cNvSpPr/>
            <p:nvPr/>
          </p:nvSpPr>
          <p:spPr>
            <a:xfrm>
              <a:off x="4853720" y="4449712"/>
              <a:ext cx="2208294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algn="ctr" defTabSz="1219200">
                <a:defRPr sz="1800">
                  <a:solidFill>
                    <a:srgbClr val="FFFFFF"/>
                  </a:solidFill>
                </a:defRPr>
              </a:lvl1pPr>
            </a:lstStyle>
            <a:p>
              <a:r>
                <a:rPr sz="1350"/>
                <a:t>MapR Data Services</a:t>
              </a:r>
            </a:p>
          </p:txBody>
        </p:sp>
        <p:grpSp>
          <p:nvGrpSpPr>
            <p:cNvPr id="554" name="Group 554"/>
            <p:cNvGrpSpPr/>
            <p:nvPr/>
          </p:nvGrpSpPr>
          <p:grpSpPr>
            <a:xfrm>
              <a:off x="1819582" y="3369675"/>
              <a:ext cx="2642164" cy="577247"/>
              <a:chOff x="0" y="-9865"/>
              <a:chExt cx="2642163" cy="577246"/>
            </a:xfrm>
          </p:grpSpPr>
          <p:grpSp>
            <p:nvGrpSpPr>
              <p:cNvPr id="550" name="Group 550"/>
              <p:cNvGrpSpPr/>
              <p:nvPr/>
            </p:nvGrpSpPr>
            <p:grpSpPr>
              <a:xfrm>
                <a:off x="0" y="-9865"/>
                <a:ext cx="2640837" cy="338424"/>
                <a:chOff x="0" y="-9864"/>
                <a:chExt cx="2640836" cy="338422"/>
              </a:xfrm>
            </p:grpSpPr>
            <p:sp>
              <p:nvSpPr>
                <p:cNvPr id="548" name="Shape 548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49" name="Shape 549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050"/>
                    <a:t>File/Storage</a:t>
                  </a:r>
                </a:p>
              </p:txBody>
            </p:sp>
          </p:grpSp>
          <p:grpSp>
            <p:nvGrpSpPr>
              <p:cNvPr id="553" name="Group 553"/>
              <p:cNvGrpSpPr/>
              <p:nvPr/>
            </p:nvGrpSpPr>
            <p:grpSpPr>
              <a:xfrm>
                <a:off x="1325" y="228957"/>
                <a:ext cx="2640838" cy="338424"/>
                <a:chOff x="0" y="-9864"/>
                <a:chExt cx="2640836" cy="338422"/>
              </a:xfrm>
            </p:grpSpPr>
            <p:sp>
              <p:nvSpPr>
                <p:cNvPr id="551" name="Shape 551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rgbClr val="BFCD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52" name="Shape 552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 b="1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rPr sz="1050"/>
                    <a:t>MapR-FS</a:t>
                  </a:r>
                </a:p>
              </p:txBody>
            </p:sp>
          </p:grpSp>
        </p:grpSp>
        <p:grpSp>
          <p:nvGrpSpPr>
            <p:cNvPr id="561" name="Group 561"/>
            <p:cNvGrpSpPr/>
            <p:nvPr/>
          </p:nvGrpSpPr>
          <p:grpSpPr>
            <a:xfrm>
              <a:off x="4744907" y="3371736"/>
              <a:ext cx="2643866" cy="570916"/>
              <a:chOff x="0" y="-9865"/>
              <a:chExt cx="2643865" cy="570915"/>
            </a:xfrm>
          </p:grpSpPr>
          <p:grpSp>
            <p:nvGrpSpPr>
              <p:cNvPr id="557" name="Group 557"/>
              <p:cNvGrpSpPr/>
              <p:nvPr/>
            </p:nvGrpSpPr>
            <p:grpSpPr>
              <a:xfrm>
                <a:off x="0" y="-9865"/>
                <a:ext cx="2640837" cy="338424"/>
                <a:chOff x="0" y="-9864"/>
                <a:chExt cx="2640836" cy="338422"/>
              </a:xfrm>
            </p:grpSpPr>
            <p:sp>
              <p:nvSpPr>
                <p:cNvPr id="555" name="Shape 555"/>
                <p:cNvSpPr/>
                <p:nvPr/>
              </p:nvSpPr>
              <p:spPr>
                <a:xfrm>
                  <a:off x="0" y="35856"/>
                  <a:ext cx="2640836" cy="246982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56" name="Shape 556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050"/>
                    <a:t>Database</a:t>
                  </a:r>
                </a:p>
              </p:txBody>
            </p:sp>
          </p:grpSp>
          <p:grpSp>
            <p:nvGrpSpPr>
              <p:cNvPr id="560" name="Group 560"/>
              <p:cNvGrpSpPr/>
              <p:nvPr/>
            </p:nvGrpSpPr>
            <p:grpSpPr>
              <a:xfrm>
                <a:off x="3027" y="222626"/>
                <a:ext cx="2640838" cy="338424"/>
                <a:chOff x="0" y="-9864"/>
                <a:chExt cx="2640836" cy="338423"/>
              </a:xfrm>
            </p:grpSpPr>
            <p:sp>
              <p:nvSpPr>
                <p:cNvPr id="558" name="Shape 558"/>
                <p:cNvSpPr/>
                <p:nvPr/>
              </p:nvSpPr>
              <p:spPr>
                <a:xfrm>
                  <a:off x="0" y="35856"/>
                  <a:ext cx="2640836" cy="246982"/>
                </a:xfrm>
                <a:prstGeom prst="rect">
                  <a:avLst/>
                </a:prstGeom>
                <a:solidFill>
                  <a:srgbClr val="BFCD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559" name="Shape 559"/>
                <p:cNvSpPr/>
                <p:nvPr/>
              </p:nvSpPr>
              <p:spPr>
                <a:xfrm>
                  <a:off x="0" y="-9864"/>
                  <a:ext cx="2640836" cy="3384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 b="1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rPr sz="1050"/>
                    <a:t>MapR-DB</a:t>
                  </a:r>
                </a:p>
              </p:txBody>
            </p:sp>
          </p:grpSp>
        </p:grpSp>
        <p:grpSp>
          <p:nvGrpSpPr>
            <p:cNvPr id="564" name="Group 564"/>
            <p:cNvGrpSpPr/>
            <p:nvPr/>
          </p:nvGrpSpPr>
          <p:grpSpPr>
            <a:xfrm>
              <a:off x="1819582" y="4075825"/>
              <a:ext cx="1143985" cy="340667"/>
              <a:chOff x="0" y="-1"/>
              <a:chExt cx="1143984" cy="340666"/>
            </a:xfrm>
          </p:grpSpPr>
          <p:sp>
            <p:nvSpPr>
              <p:cNvPr id="562" name="Shape 562"/>
              <p:cNvSpPr/>
              <p:nvPr/>
            </p:nvSpPr>
            <p:spPr>
              <a:xfrm>
                <a:off x="0" y="-1"/>
                <a:ext cx="1143984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0" y="24139"/>
                <a:ext cx="1143984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Global High Availability</a:t>
                </a:r>
              </a:p>
            </p:txBody>
          </p:sp>
        </p:grpSp>
        <p:grpSp>
          <p:nvGrpSpPr>
            <p:cNvPr id="567" name="Group 567"/>
            <p:cNvGrpSpPr/>
            <p:nvPr/>
          </p:nvGrpSpPr>
          <p:grpSpPr>
            <a:xfrm>
              <a:off x="3299495" y="4075825"/>
              <a:ext cx="1143985" cy="340667"/>
              <a:chOff x="0" y="-1"/>
              <a:chExt cx="1143984" cy="340666"/>
            </a:xfrm>
          </p:grpSpPr>
          <p:sp>
            <p:nvSpPr>
              <p:cNvPr id="565" name="Shape 565"/>
              <p:cNvSpPr/>
              <p:nvPr/>
            </p:nvSpPr>
            <p:spPr>
              <a:xfrm>
                <a:off x="0" y="-1"/>
                <a:ext cx="1143984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0" y="24139"/>
                <a:ext cx="1143984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pPr>
                <a:r>
                  <a:rPr sz="750"/>
                  <a:t>Global </a:t>
                </a:r>
                <a:br>
                  <a:rPr sz="750"/>
                </a:br>
                <a:r>
                  <a:rPr sz="750"/>
                  <a:t>Namespace</a:t>
                </a:r>
              </a:p>
            </p:txBody>
          </p:sp>
        </p:grpSp>
        <p:grpSp>
          <p:nvGrpSpPr>
            <p:cNvPr id="570" name="Group 570"/>
            <p:cNvGrpSpPr/>
            <p:nvPr/>
          </p:nvGrpSpPr>
          <p:grpSpPr>
            <a:xfrm>
              <a:off x="4776740" y="4075825"/>
              <a:ext cx="1143985" cy="340667"/>
              <a:chOff x="0" y="-1"/>
              <a:chExt cx="1143984" cy="340666"/>
            </a:xfrm>
          </p:grpSpPr>
          <p:sp>
            <p:nvSpPr>
              <p:cNvPr id="568" name="Shape 568"/>
              <p:cNvSpPr/>
              <p:nvPr/>
            </p:nvSpPr>
            <p:spPr>
              <a:xfrm>
                <a:off x="0" y="-1"/>
                <a:ext cx="1143984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0" y="24139"/>
                <a:ext cx="1143984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Data Protection &amp; Unified Security</a:t>
                </a:r>
              </a:p>
            </p:txBody>
          </p:sp>
        </p:grpSp>
        <p:grpSp>
          <p:nvGrpSpPr>
            <p:cNvPr id="573" name="Group 573"/>
            <p:cNvGrpSpPr/>
            <p:nvPr/>
          </p:nvGrpSpPr>
          <p:grpSpPr>
            <a:xfrm>
              <a:off x="6246934" y="4075825"/>
              <a:ext cx="1138811" cy="340667"/>
              <a:chOff x="-1" y="-1"/>
              <a:chExt cx="1138810" cy="340666"/>
            </a:xfrm>
          </p:grpSpPr>
          <p:sp>
            <p:nvSpPr>
              <p:cNvPr id="571" name="Shape 571"/>
              <p:cNvSpPr/>
              <p:nvPr/>
            </p:nvSpPr>
            <p:spPr>
              <a:xfrm>
                <a:off x="-1" y="-1"/>
                <a:ext cx="1138810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-1" y="97236"/>
                <a:ext cx="1138810" cy="146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Real time</a:t>
                </a:r>
              </a:p>
            </p:txBody>
          </p:sp>
        </p:grpSp>
        <p:grpSp>
          <p:nvGrpSpPr>
            <p:cNvPr id="576" name="Group 576"/>
            <p:cNvGrpSpPr/>
            <p:nvPr/>
          </p:nvGrpSpPr>
          <p:grpSpPr>
            <a:xfrm>
              <a:off x="7701631" y="4075825"/>
              <a:ext cx="1143985" cy="340667"/>
              <a:chOff x="-1" y="-1"/>
              <a:chExt cx="1143983" cy="340666"/>
            </a:xfrm>
          </p:grpSpPr>
          <p:sp>
            <p:nvSpPr>
              <p:cNvPr id="574" name="Shape 574"/>
              <p:cNvSpPr/>
              <p:nvPr/>
            </p:nvSpPr>
            <p:spPr>
              <a:xfrm>
                <a:off x="-1" y="-1"/>
                <a:ext cx="1143983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-1" y="97236"/>
                <a:ext cx="1143983" cy="146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 Multi-tenancy</a:t>
                </a:r>
              </a:p>
            </p:txBody>
          </p:sp>
        </p:grpSp>
        <p:grpSp>
          <p:nvGrpSpPr>
            <p:cNvPr id="579" name="Group 579"/>
            <p:cNvGrpSpPr/>
            <p:nvPr/>
          </p:nvGrpSpPr>
          <p:grpSpPr>
            <a:xfrm>
              <a:off x="9179903" y="4075825"/>
              <a:ext cx="1138812" cy="340667"/>
              <a:chOff x="-1" y="-1"/>
              <a:chExt cx="1138810" cy="340666"/>
            </a:xfrm>
          </p:grpSpPr>
          <p:sp>
            <p:nvSpPr>
              <p:cNvPr id="577" name="Shape 577"/>
              <p:cNvSpPr/>
              <p:nvPr/>
            </p:nvSpPr>
            <p:spPr>
              <a:xfrm>
                <a:off x="-1" y="-1"/>
                <a:ext cx="1138810" cy="340666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-1" y="24139"/>
                <a:ext cx="1138810" cy="2923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sz="750"/>
                  <a:t>Management &amp; Monitoring</a:t>
                </a:r>
              </a:p>
            </p:txBody>
          </p:sp>
        </p:grpSp>
        <p:sp>
          <p:nvSpPr>
            <p:cNvPr id="580" name="Shape 580"/>
            <p:cNvSpPr/>
            <p:nvPr/>
          </p:nvSpPr>
          <p:spPr>
            <a:xfrm>
              <a:off x="2705397" y="2885371"/>
              <a:ext cx="284522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t">
              <a:spAutoFit/>
            </a:bodyPr>
            <a:lstStyle>
              <a:lvl1pPr defTabSz="1219200"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200"/>
                <a:t>Open Source Engines &amp; Tools</a:t>
              </a:r>
            </a:p>
          </p:txBody>
        </p:sp>
        <p:sp>
          <p:nvSpPr>
            <p:cNvPr id="581" name="Shape 581"/>
            <p:cNvSpPr/>
            <p:nvPr/>
          </p:nvSpPr>
          <p:spPr>
            <a:xfrm>
              <a:off x="6635422" y="1668913"/>
              <a:ext cx="3831240" cy="1540514"/>
            </a:xfrm>
            <a:prstGeom prst="roundRect">
              <a:avLst>
                <a:gd name="adj" fmla="val 3584"/>
              </a:avLst>
            </a:prstGeom>
            <a:solidFill>
              <a:srgbClr val="C7C8C9"/>
            </a:solidFill>
            <a:ln w="12700" cap="flat">
              <a:noFill/>
              <a:miter lim="400000"/>
            </a:ln>
            <a:effectLst>
              <a:outerShdw blurRad="63500" dist="381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grpSp>
          <p:nvGrpSpPr>
            <p:cNvPr id="584" name="Group 584"/>
            <p:cNvGrpSpPr/>
            <p:nvPr/>
          </p:nvGrpSpPr>
          <p:grpSpPr>
            <a:xfrm>
              <a:off x="6794095" y="1836647"/>
              <a:ext cx="1022261" cy="1019018"/>
              <a:chOff x="0" y="-1"/>
              <a:chExt cx="1022260" cy="1019016"/>
            </a:xfrm>
          </p:grpSpPr>
          <p:sp>
            <p:nvSpPr>
              <p:cNvPr id="582" name="Shape 582"/>
              <p:cNvSpPr/>
              <p:nvPr/>
            </p:nvSpPr>
            <p:spPr>
              <a:xfrm>
                <a:off x="0" y="-1"/>
                <a:ext cx="1022260" cy="1019016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0" y="202500"/>
                <a:ext cx="1022260" cy="6140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400">
                    <a:solidFill>
                      <a:srgbClr val="4D4F53"/>
                    </a:solidFill>
                  </a:defRPr>
                </a:lvl1pPr>
              </a:lstStyle>
              <a:p>
                <a:r>
                  <a:rPr sz="1050"/>
                  <a:t>Cloud &amp; Managed Services</a:t>
                </a:r>
              </a:p>
            </p:txBody>
          </p:sp>
        </p:grpSp>
        <p:grpSp>
          <p:nvGrpSpPr>
            <p:cNvPr id="587" name="Group 587"/>
            <p:cNvGrpSpPr/>
            <p:nvPr/>
          </p:nvGrpSpPr>
          <p:grpSpPr>
            <a:xfrm>
              <a:off x="9318790" y="1840438"/>
              <a:ext cx="1022262" cy="1021996"/>
              <a:chOff x="0" y="-1"/>
              <a:chExt cx="1022260" cy="1021995"/>
            </a:xfrm>
          </p:grpSpPr>
          <p:sp>
            <p:nvSpPr>
              <p:cNvPr id="585" name="Shape 585"/>
              <p:cNvSpPr/>
              <p:nvPr/>
            </p:nvSpPr>
            <p:spPr>
              <a:xfrm>
                <a:off x="0" y="-1"/>
                <a:ext cx="1022260" cy="1021995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pPr>
                <a:endParaRPr sz="1350"/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0" y="306325"/>
                <a:ext cx="1022260" cy="4093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ct val="95000"/>
                  </a:lnSpc>
                  <a:defRPr sz="1400">
                    <a:solidFill>
                      <a:srgbClr val="4D4F53"/>
                    </a:solidFill>
                  </a:defRPr>
                </a:pPr>
                <a:r>
                  <a:rPr sz="1050"/>
                  <a:t>Custom </a:t>
                </a:r>
                <a:br>
                  <a:rPr sz="1050"/>
                </a:br>
                <a:r>
                  <a:rPr sz="1050"/>
                  <a:t>Apps</a:t>
                </a:r>
              </a:p>
            </p:txBody>
          </p:sp>
        </p:grpSp>
        <p:sp>
          <p:nvSpPr>
            <p:cNvPr id="588" name="Shape 588"/>
            <p:cNvSpPr/>
            <p:nvPr/>
          </p:nvSpPr>
          <p:spPr>
            <a:xfrm>
              <a:off x="6867943" y="2855659"/>
              <a:ext cx="348501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defTabSz="1219200">
                <a:defRPr sz="1600">
                  <a:solidFill>
                    <a:srgbClr val="595959"/>
                  </a:solidFill>
                </a:defRPr>
              </a:lvl1pPr>
            </a:lstStyle>
            <a:p>
              <a:r>
                <a:rPr sz="1200"/>
                <a:t>Enterprise Engines &amp; Applications</a:t>
              </a:r>
            </a:p>
          </p:txBody>
        </p:sp>
        <p:sp>
          <p:nvSpPr>
            <p:cNvPr id="589" name="Shape 589"/>
            <p:cNvSpPr/>
            <p:nvPr/>
          </p:nvSpPr>
          <p:spPr>
            <a:xfrm>
              <a:off x="8056441" y="1840439"/>
              <a:ext cx="1022260" cy="1021994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lnSpc>
                  <a:spcPct val="95000"/>
                </a:lnSpc>
                <a:defRPr sz="800">
                  <a:solidFill>
                    <a:srgbClr val="4D4F53"/>
                  </a:solidFill>
                </a:defRPr>
              </a:pPr>
              <a:endParaRPr sz="600"/>
            </a:p>
          </p:txBody>
        </p:sp>
        <p:pic>
          <p:nvPicPr>
            <p:cNvPr id="590" name="image1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40544" y="1937667"/>
              <a:ext cx="604077" cy="318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image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62351" y="2183021"/>
              <a:ext cx="259164" cy="268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2" name="image1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76445" y="1937668"/>
              <a:ext cx="283603" cy="293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3" name="image17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9942" t="6712" r="10717" b="6398"/>
            <a:stretch>
              <a:fillRect/>
            </a:stretch>
          </p:blipFill>
          <p:spPr>
            <a:xfrm>
              <a:off x="8691934" y="2496183"/>
              <a:ext cx="310584" cy="284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4" name="Shape 594"/>
            <p:cNvSpPr/>
            <p:nvPr/>
          </p:nvSpPr>
          <p:spPr>
            <a:xfrm>
              <a:off x="4592627" y="1840440"/>
              <a:ext cx="956535" cy="1017832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lnSpc>
                  <a:spcPct val="95000"/>
                </a:lnSpc>
                <a:defRPr sz="1600">
                  <a:solidFill>
                    <a:srgbClr val="4D4F53"/>
                  </a:solidFill>
                </a:defRPr>
              </a:pPr>
              <a:endParaRPr sz="1200"/>
            </a:p>
          </p:txBody>
        </p:sp>
        <p:grpSp>
          <p:nvGrpSpPr>
            <p:cNvPr id="597" name="Group 597"/>
            <p:cNvGrpSpPr/>
            <p:nvPr/>
          </p:nvGrpSpPr>
          <p:grpSpPr>
            <a:xfrm>
              <a:off x="5671503" y="1840438"/>
              <a:ext cx="757205" cy="1017834"/>
              <a:chOff x="-1" y="-1"/>
              <a:chExt cx="757203" cy="1017832"/>
            </a:xfrm>
          </p:grpSpPr>
          <p:sp>
            <p:nvSpPr>
              <p:cNvPr id="595" name="Shape 595"/>
              <p:cNvSpPr/>
              <p:nvPr/>
            </p:nvSpPr>
            <p:spPr>
              <a:xfrm>
                <a:off x="-1" y="-1"/>
                <a:ext cx="757203" cy="1017832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000">
                    <a:solidFill>
                      <a:srgbClr val="4D4F53"/>
                    </a:solidFill>
                  </a:defRPr>
                </a:pPr>
                <a:endParaRPr sz="750"/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-1" y="406579"/>
                <a:ext cx="757203" cy="2046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219200">
                  <a:lnSpc>
                    <a:spcPct val="95000"/>
                  </a:lnSpc>
                  <a:defRPr sz="1400">
                    <a:solidFill>
                      <a:srgbClr val="4D4F53"/>
                    </a:solidFill>
                  </a:defRPr>
                </a:lvl1pPr>
              </a:lstStyle>
              <a:p>
                <a:r>
                  <a:rPr sz="1050"/>
                  <a:t>Search</a:t>
                </a:r>
              </a:p>
            </p:txBody>
          </p:sp>
        </p:grpSp>
        <p:sp>
          <p:nvSpPr>
            <p:cNvPr id="598" name="Shape 598"/>
            <p:cNvSpPr/>
            <p:nvPr/>
          </p:nvSpPr>
          <p:spPr>
            <a:xfrm>
              <a:off x="3143296" y="1840442"/>
              <a:ext cx="1326986" cy="1017832"/>
            </a:xfrm>
            <a:prstGeom prst="rect">
              <a:avLst/>
            </a:prstGeom>
            <a:solidFill>
              <a:srgbClr val="D9D9D9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lnSpc>
                  <a:spcPct val="95000"/>
                </a:lnSpc>
                <a:defRPr sz="1800" b="1">
                  <a:solidFill>
                    <a:srgbClr val="4D4F53"/>
                  </a:solidFill>
                </a:defRPr>
              </a:pPr>
              <a:endParaRPr sz="1350"/>
            </a:p>
          </p:txBody>
        </p:sp>
        <p:grpSp>
          <p:nvGrpSpPr>
            <p:cNvPr id="601" name="Group 601"/>
            <p:cNvGrpSpPr/>
            <p:nvPr/>
          </p:nvGrpSpPr>
          <p:grpSpPr>
            <a:xfrm>
              <a:off x="1758148" y="1840442"/>
              <a:ext cx="1262808" cy="1017832"/>
              <a:chOff x="0" y="0"/>
              <a:chExt cx="1262807" cy="1017830"/>
            </a:xfrm>
          </p:grpSpPr>
          <p:sp>
            <p:nvSpPr>
              <p:cNvPr id="599" name="Shape 599"/>
              <p:cNvSpPr/>
              <p:nvPr/>
            </p:nvSpPr>
            <p:spPr>
              <a:xfrm>
                <a:off x="-1" y="-1"/>
                <a:ext cx="1262809" cy="1017832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>
                  <a:lnSpc>
                    <a:spcPct val="95000"/>
                  </a:lnSpc>
                  <a:defRPr sz="1800" b="1">
                    <a:solidFill>
                      <a:srgbClr val="4D4F53"/>
                    </a:solidFill>
                  </a:defRPr>
                </a:pPr>
                <a:endParaRPr sz="1350"/>
              </a:p>
            </p:txBody>
          </p:sp>
          <p:pic>
            <p:nvPicPr>
              <p:cNvPr id="600" name="image18.png" descr="https://upload.wikimedia.org/wikipedia/commons/thumb/0/0e/Hadoop_logo.svg/664px-Hadoop_logo.svg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36632" y="349214"/>
                <a:ext cx="989542" cy="3272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02" name="image19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480735" y="2182746"/>
              <a:ext cx="694174" cy="341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image20.png" descr="drill-logo_400x260_transparent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708618" y="2143820"/>
              <a:ext cx="712808" cy="463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image21.png" descr="HP-Vertica_trans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140544" y="2383952"/>
              <a:ext cx="318198" cy="3898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5" name="Shape 605"/>
            <p:cNvSpPr/>
            <p:nvPr/>
          </p:nvSpPr>
          <p:spPr>
            <a:xfrm>
              <a:off x="966040" y="2"/>
              <a:ext cx="9544935" cy="1025822"/>
            </a:xfrm>
            <a:prstGeom prst="roundRect">
              <a:avLst>
                <a:gd name="adj" fmla="val 3584"/>
              </a:avLst>
            </a:prstGeom>
            <a:solidFill>
              <a:srgbClr val="FFFFFF"/>
            </a:solidFill>
            <a:ln w="38100" cap="flat">
              <a:solidFill>
                <a:srgbClr val="00274C"/>
              </a:solidFill>
              <a:prstDash val="solid"/>
              <a:round/>
            </a:ln>
            <a:effectLst/>
          </p:spPr>
          <p:txBody>
            <a:bodyPr wrap="square" lIns="45672" tIns="45672" rIns="45672" bIns="45672" numCol="1" anchor="ctr">
              <a:noAutofit/>
            </a:bodyPr>
            <a:lstStyle/>
            <a:p>
              <a:pPr algn="ctr">
                <a:defRPr sz="1800">
                  <a:solidFill>
                    <a:srgbClr val="00274C"/>
                  </a:solidFill>
                </a:defRPr>
              </a:pPr>
              <a:endParaRPr sz="1350"/>
            </a:p>
          </p:txBody>
        </p:sp>
        <p:grpSp>
          <p:nvGrpSpPr>
            <p:cNvPr id="608" name="Group 608"/>
            <p:cNvGrpSpPr/>
            <p:nvPr/>
          </p:nvGrpSpPr>
          <p:grpSpPr>
            <a:xfrm>
              <a:off x="955210" y="-1"/>
              <a:ext cx="640542" cy="1042068"/>
              <a:chOff x="0" y="0"/>
              <a:chExt cx="640541" cy="1042066"/>
            </a:xfrm>
          </p:grpSpPr>
          <p:sp>
            <p:nvSpPr>
              <p:cNvPr id="606" name="Shape 606"/>
              <p:cNvSpPr/>
              <p:nvPr/>
            </p:nvSpPr>
            <p:spPr>
              <a:xfrm>
                <a:off x="0" y="0"/>
                <a:ext cx="640541" cy="1042066"/>
              </a:xfrm>
              <a:prstGeom prst="roundRect">
                <a:avLst>
                  <a:gd name="adj" fmla="val 8975"/>
                </a:avLst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>
                <a:outerShdw blurRad="63500" dist="38100" dir="27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45672" tIns="45672" rIns="45672" bIns="45672" numCol="1" anchor="ctr">
                <a:noAutofit/>
              </a:bodyPr>
              <a:lstStyle/>
              <a:p>
                <a:pPr algn="ctr" defTabSz="685771">
                  <a:lnSpc>
                    <a:spcPct val="95000"/>
                  </a:lnSpc>
                  <a:defRPr sz="1800"/>
                </a:pPr>
                <a:endParaRPr sz="1350"/>
              </a:p>
            </p:txBody>
          </p:sp>
          <p:sp>
            <p:nvSpPr>
              <p:cNvPr id="607" name="Shape 607"/>
              <p:cNvSpPr/>
              <p:nvPr/>
            </p:nvSpPr>
            <p:spPr>
              <a:xfrm rot="16200000">
                <a:off x="-183925" y="389459"/>
                <a:ext cx="1008390" cy="2631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61">
                  <a:lnSpc>
                    <a:spcPct val="95000"/>
                  </a:lnSpc>
                  <a:defRPr sz="18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350"/>
                  <a:t>Apps</a:t>
                </a:r>
              </a:p>
            </p:txBody>
          </p:sp>
        </p:grpSp>
        <p:pic>
          <p:nvPicPr>
            <p:cNvPr id="609" name="image22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954549" y="158109"/>
              <a:ext cx="449648" cy="449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0" name="image23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5820326" y="174287"/>
              <a:ext cx="417302" cy="4174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1" name="image24.pn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7638625" y="151804"/>
              <a:ext cx="462255" cy="462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2" name="Shape 612"/>
            <p:cNvSpPr/>
            <p:nvPr/>
          </p:nvSpPr>
          <p:spPr>
            <a:xfrm>
              <a:off x="3218349" y="585256"/>
              <a:ext cx="1881514" cy="246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Customer Experience</a:t>
              </a:r>
            </a:p>
          </p:txBody>
        </p:sp>
        <p:sp>
          <p:nvSpPr>
            <p:cNvPr id="613" name="Shape 613"/>
            <p:cNvSpPr/>
            <p:nvPr/>
          </p:nvSpPr>
          <p:spPr>
            <a:xfrm>
              <a:off x="1861291" y="585255"/>
              <a:ext cx="1352272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Data Architecture Optimization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5173383" y="585255"/>
              <a:ext cx="1726189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algn="ctr">
                <a:defRPr sz="1000" b="1">
                  <a:solidFill>
                    <a:srgbClr val="00274C"/>
                  </a:solidFill>
                </a:defRPr>
              </a:pPr>
              <a:r>
                <a:rPr sz="750"/>
                <a:t>Security Investigation &amp; </a:t>
              </a:r>
              <a:br>
                <a:rPr sz="750"/>
              </a:br>
              <a:r>
                <a:rPr sz="750"/>
                <a:t>Event Management</a:t>
              </a:r>
            </a:p>
          </p:txBody>
        </p:sp>
        <p:sp>
          <p:nvSpPr>
            <p:cNvPr id="615" name="Shape 615"/>
            <p:cNvSpPr/>
            <p:nvPr/>
          </p:nvSpPr>
          <p:spPr>
            <a:xfrm>
              <a:off x="7364984" y="585255"/>
              <a:ext cx="1043777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Operational Intelligence</a:t>
              </a:r>
            </a:p>
          </p:txBody>
        </p:sp>
        <p:pic>
          <p:nvPicPr>
            <p:cNvPr id="616" name="image25.png" descr="C:\Users\swooledge\Google Drive\Marketing Google Site Content\Logos, Guidelines, Icons and Templates\Icon Library\Use Case Icons\Transparent gray\Icon_Use-Cases_Gray_Data-Hub_v1_300x300px_trans.pn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255509" y="182681"/>
              <a:ext cx="400519" cy="400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7" name="image26.png" descr="C:\Users\swooledge\Google Drive\Marketing Google Site Content\Logos, Guidelines, Icons and Templates\Icon Library\Big Data Icons\Transparent Gray\Icon_Big-Data_Gray_Cloud_300x300px_trans.pn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138162" y="90536"/>
              <a:ext cx="727428" cy="7276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8" name="Shape 618"/>
            <p:cNvSpPr/>
            <p:nvPr/>
          </p:nvSpPr>
          <p:spPr>
            <a:xfrm>
              <a:off x="8754692" y="585255"/>
              <a:ext cx="1482804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1219200">
                <a:defRPr sz="1000" b="1">
                  <a:solidFill>
                    <a:srgbClr val="00274C"/>
                  </a:solidFill>
                </a:defRPr>
              </a:lvl1pPr>
            </a:lstStyle>
            <a:p>
              <a:r>
                <a:rPr sz="750"/>
                <a:t>Managed Services &amp; Custom Apps</a:t>
              </a:r>
            </a:p>
          </p:txBody>
        </p:sp>
      </p:grpSp>
      <p:grpSp>
        <p:nvGrpSpPr>
          <p:cNvPr id="631" name="Group 631"/>
          <p:cNvGrpSpPr/>
          <p:nvPr/>
        </p:nvGrpSpPr>
        <p:grpSpPr>
          <a:xfrm>
            <a:off x="376595" y="604559"/>
            <a:ext cx="7367206" cy="3292456"/>
            <a:chOff x="0" y="186160"/>
            <a:chExt cx="9822940" cy="4389941"/>
          </a:xfrm>
        </p:grpSpPr>
        <p:grpSp>
          <p:nvGrpSpPr>
            <p:cNvPr id="626" name="Group 626"/>
            <p:cNvGrpSpPr/>
            <p:nvPr/>
          </p:nvGrpSpPr>
          <p:grpSpPr>
            <a:xfrm>
              <a:off x="7182101" y="3998854"/>
              <a:ext cx="2640839" cy="577247"/>
              <a:chOff x="0" y="-9865"/>
              <a:chExt cx="2640837" cy="577246"/>
            </a:xfrm>
          </p:grpSpPr>
          <p:grpSp>
            <p:nvGrpSpPr>
              <p:cNvPr id="622" name="Group 622"/>
              <p:cNvGrpSpPr/>
              <p:nvPr/>
            </p:nvGrpSpPr>
            <p:grpSpPr>
              <a:xfrm>
                <a:off x="0" y="-9865"/>
                <a:ext cx="2640837" cy="338424"/>
                <a:chOff x="0" y="-9864"/>
                <a:chExt cx="2640836" cy="338422"/>
              </a:xfrm>
            </p:grpSpPr>
            <p:sp>
              <p:nvSpPr>
                <p:cNvPr id="620" name="Shape 620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621" name="Shape 621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050"/>
                    <a:t>Streaming</a:t>
                  </a:r>
                </a:p>
              </p:txBody>
            </p:sp>
          </p:grpSp>
          <p:grpSp>
            <p:nvGrpSpPr>
              <p:cNvPr id="625" name="Group 625"/>
              <p:cNvGrpSpPr/>
              <p:nvPr/>
            </p:nvGrpSpPr>
            <p:grpSpPr>
              <a:xfrm>
                <a:off x="0" y="228957"/>
                <a:ext cx="2640837" cy="338424"/>
                <a:chOff x="0" y="-9864"/>
                <a:chExt cx="2640836" cy="338422"/>
              </a:xfrm>
            </p:grpSpPr>
            <p:sp>
              <p:nvSpPr>
                <p:cNvPr id="623" name="Shape 623"/>
                <p:cNvSpPr/>
                <p:nvPr/>
              </p:nvSpPr>
              <p:spPr>
                <a:xfrm>
                  <a:off x="0" y="37917"/>
                  <a:ext cx="2640836" cy="242860"/>
                </a:xfrm>
                <a:prstGeom prst="rect">
                  <a:avLst/>
                </a:prstGeom>
                <a:solidFill>
                  <a:srgbClr val="BFCD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672" tIns="45672" rIns="45672" bIns="45672" numCol="1" anchor="ctr">
                  <a:noAutofit/>
                </a:bodyPr>
                <a:lstStyle/>
                <a:p>
                  <a:pPr algn="ctr">
                    <a:defRPr sz="1800"/>
                  </a:pPr>
                  <a:endParaRPr sz="1350"/>
                </a:p>
              </p:txBody>
            </p:sp>
            <p:sp>
              <p:nvSpPr>
                <p:cNvPr id="624" name="Shape 624"/>
                <p:cNvSpPr/>
                <p:nvPr/>
              </p:nvSpPr>
              <p:spPr>
                <a:xfrm>
                  <a:off x="0" y="-9864"/>
                  <a:ext cx="2640836" cy="3384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72" tIns="45672" rIns="45672" bIns="45672" numCol="1" anchor="ctr">
                  <a:spAutoFit/>
                </a:bodyPr>
                <a:lstStyle>
                  <a:lvl1pPr algn="ctr" defTabSz="1219200">
                    <a:defRPr sz="1400" b="1">
                      <a:solidFill>
                        <a:schemeClr val="accent1"/>
                      </a:solidFill>
                    </a:defRPr>
                  </a:lvl1pPr>
                </a:lstStyle>
                <a:p>
                  <a:r>
                    <a:rPr sz="1050"/>
                    <a:t>MapR Streams</a:t>
                  </a:r>
                </a:p>
              </p:txBody>
            </p:sp>
          </p:grpSp>
        </p:grpSp>
        <p:sp>
          <p:nvSpPr>
            <p:cNvPr id="630" name="Shape 630"/>
            <p:cNvSpPr/>
            <p:nvPr/>
          </p:nvSpPr>
          <p:spPr>
            <a:xfrm>
              <a:off x="0" y="186160"/>
              <a:ext cx="7614798" cy="55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330" tIns="91330" rIns="91330" bIns="91330" numCol="1" anchor="ctr">
              <a:spAutoFit/>
            </a:bodyPr>
            <a:lstStyle>
              <a:lvl1pPr defTabSz="1219200">
                <a:defRPr sz="2000" b="1">
                  <a:solidFill>
                    <a:srgbClr val="4D4F53"/>
                  </a:solidFill>
                </a:defRPr>
              </a:lvl1pPr>
            </a:lstStyle>
            <a:p>
              <a:r>
                <a:rPr sz="1500"/>
                <a:t>Data in Motion Meets Data At 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63266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by design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3912" y="4184962"/>
            <a:ext cx="6178728" cy="327109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 Data Platform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(Random Read/Write)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19" y="4220238"/>
            <a:ext cx="375980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/>
          <p:cNvCxnSpPr/>
          <p:nvPr/>
        </p:nvCxnSpPr>
        <p:spPr bwMode="auto">
          <a:xfrm>
            <a:off x="6310597" y="3570777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cxnSp>
        <p:nvCxnSpPr>
          <p:cNvPr id="37" name="Straight Connector 36"/>
          <p:cNvCxnSpPr/>
          <p:nvPr/>
        </p:nvCxnSpPr>
        <p:spPr bwMode="auto">
          <a:xfrm>
            <a:off x="5062169" y="3574013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cxnSp>
        <p:nvCxnSpPr>
          <p:cNvPr id="38" name="Straight Connector 37"/>
          <p:cNvCxnSpPr/>
          <p:nvPr/>
        </p:nvCxnSpPr>
        <p:spPr bwMode="auto">
          <a:xfrm>
            <a:off x="3170961" y="3574013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cxnSp>
        <p:nvCxnSpPr>
          <p:cNvPr id="39" name="Straight Connector 38"/>
          <p:cNvCxnSpPr/>
          <p:nvPr/>
        </p:nvCxnSpPr>
        <p:spPr bwMode="auto">
          <a:xfrm>
            <a:off x="1937565" y="3565238"/>
            <a:ext cx="0" cy="239678"/>
          </a:xfrm>
          <a:prstGeom prst="line">
            <a:avLst/>
          </a:prstGeom>
          <a:noFill/>
          <a:ln w="25400" algn="ctr">
            <a:solidFill>
              <a:srgbClr val="C60C30"/>
            </a:solidFill>
            <a:round/>
            <a:headEnd/>
            <a:tailEnd/>
          </a:ln>
        </p:spPr>
      </p:cxnSp>
      <p:sp>
        <p:nvSpPr>
          <p:cNvPr id="9" name="Rectangle 8"/>
          <p:cNvSpPr/>
          <p:nvPr/>
        </p:nvSpPr>
        <p:spPr>
          <a:xfrm>
            <a:off x="1033912" y="3817105"/>
            <a:ext cx="3054123" cy="327109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MapR-FS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(POSIX)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70261" y="3817105"/>
            <a:ext cx="3042379" cy="327109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MapR-DB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(High-Performance </a:t>
            </a:r>
            <a:r>
              <a:rPr lang="en-US" sz="900" dirty="0" err="1">
                <a:solidFill>
                  <a:prstClr val="white"/>
                </a:solidFill>
                <a:latin typeface="Arial"/>
                <a:cs typeface="Arial"/>
              </a:rPr>
              <a:t>NoSQL</a:t>
            </a: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950112" y="898626"/>
            <a:ext cx="6328744" cy="2490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11412" y="898625"/>
            <a:ext cx="6201228" cy="2371221"/>
            <a:chOff x="975165" y="1291028"/>
            <a:chExt cx="10062050" cy="3874379"/>
          </a:xfrm>
        </p:grpSpPr>
        <p:sp>
          <p:nvSpPr>
            <p:cNvPr id="42" name="Rectangle 41"/>
            <p:cNvSpPr/>
            <p:nvPr/>
          </p:nvSpPr>
          <p:spPr>
            <a:xfrm>
              <a:off x="7836087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Security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99548" y="4412228"/>
              <a:ext cx="5315781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YARN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99548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Pig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9548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Cascading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99548" y="2537735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Spark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99548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Batch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50116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Spark Streaming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501168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Storm*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01168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Streaming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00761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HBase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00761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Solr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400761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NoSQL &amp; Search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42189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Juju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042189" y="1587836"/>
              <a:ext cx="914162" cy="760697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Provisioning 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&amp; 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Coordination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0042189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Savannah*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199953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Mahout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199953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MLLib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199953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ML, Graph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199953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GraphX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9954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dirty="0">
                  <a:solidFill>
                    <a:srgbClr val="4D4F53"/>
                  </a:solidFill>
                  <a:latin typeface="Arial"/>
                  <a:cs typeface="Arial"/>
                </a:rPr>
                <a:t>MapReduce v1 &amp; v2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75165" y="1291028"/>
              <a:ext cx="10062049" cy="3824837"/>
              <a:chOff x="975165" y="1291028"/>
              <a:chExt cx="10062049" cy="3824837"/>
            </a:xfrm>
          </p:grpSpPr>
          <p:sp>
            <p:nvSpPr>
              <p:cNvPr id="85" name="TextBox 223"/>
              <p:cNvSpPr txBox="1">
                <a:spLocks noChangeArrowheads="1"/>
              </p:cNvSpPr>
              <p:nvPr/>
            </p:nvSpPr>
            <p:spPr bwMode="auto">
              <a:xfrm>
                <a:off x="980382" y="1298616"/>
                <a:ext cx="10056832" cy="401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b="1" dirty="0">
                    <a:solidFill>
                      <a:srgbClr val="4D4F53"/>
                    </a:solidFill>
                    <a:latin typeface="Arial"/>
                    <a:ea typeface="MS PGothic" charset="0"/>
                  </a:rPr>
                  <a:t>APACHE HADOOP AND OSS ECOSYSTEM</a:t>
                </a:r>
              </a:p>
            </p:txBody>
          </p:sp>
          <p:pic>
            <p:nvPicPr>
              <p:cNvPr id="86" name="Picture 10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0357" y="1291028"/>
                <a:ext cx="430100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" name="Rectangle 86"/>
              <p:cNvSpPr/>
              <p:nvPr/>
            </p:nvSpPr>
            <p:spPr>
              <a:xfrm>
                <a:off x="975165" y="1610900"/>
                <a:ext cx="5564552" cy="3504965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685800" eaLnBrk="0" fontAlgn="base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b="1" dirty="0">
                  <a:solidFill>
                    <a:prstClr val="white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63" name="TextBox 77"/>
            <p:cNvSpPr txBox="1">
              <a:spLocks noChangeArrowheads="1"/>
            </p:cNvSpPr>
            <p:nvPr/>
          </p:nvSpPr>
          <p:spPr bwMode="auto">
            <a:xfrm>
              <a:off x="2614034" y="4799561"/>
              <a:ext cx="2286815" cy="365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MS PGothic" panose="020B0600070205080204" pitchFamily="34" charset="-128"/>
                </a:rPr>
                <a:t>EXECUTION ENGINES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652171" y="1610900"/>
              <a:ext cx="4385044" cy="3504965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dirty="0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65" name="TextBox 79"/>
            <p:cNvSpPr txBox="1">
              <a:spLocks noChangeArrowheads="1"/>
            </p:cNvSpPr>
            <p:nvPr/>
          </p:nvSpPr>
          <p:spPr bwMode="auto">
            <a:xfrm>
              <a:off x="6863760" y="4799561"/>
              <a:ext cx="3961870" cy="365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MS PGothic" panose="020B0600070205080204" pitchFamily="34" charset="-128"/>
                </a:rPr>
                <a:t>DATA GOVERNANCE AND OPERATIONS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750249" y="1796716"/>
              <a:ext cx="1103053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Workflow 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&amp; Data Governance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00357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Hive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300357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Impala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300357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SparkSQL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00357" y="2537735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Drill*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00357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SQL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36087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Sentry*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939138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Oozie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042189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dirty="0" err="1">
                  <a:solidFill>
                    <a:srgbClr val="4D4F53"/>
                  </a:solidFill>
                  <a:latin typeface="Arial"/>
                  <a:cs typeface="Arial"/>
                </a:rPr>
                <a:t>ZooKeeper</a:t>
              </a:r>
              <a:endParaRPr lang="en-US" sz="8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733036" y="4412228"/>
              <a:ext cx="914162" cy="365760"/>
            </a:xfrm>
            <a:prstGeom prst="rect">
              <a:avLst/>
            </a:prstGeom>
            <a:solidFill>
              <a:srgbClr val="F9C32D"/>
            </a:solidFill>
            <a:ln w="12700">
              <a:solidFill>
                <a:schemeClr val="accent6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Sqoop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836087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Knox*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042189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Whirr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93913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Falcon*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33036" y="3943604"/>
              <a:ext cx="914162" cy="365760"/>
            </a:xfrm>
            <a:prstGeom prst="rect">
              <a:avLst/>
            </a:prstGeom>
            <a:solidFill>
              <a:srgbClr val="F9C32D"/>
            </a:solidFill>
            <a:ln w="12700">
              <a:solidFill>
                <a:schemeClr val="accent6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Flume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733036" y="1638001"/>
              <a:ext cx="914162" cy="722064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Data Integration</a:t>
              </a:r>
            </a:p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b="1" dirty="0">
                  <a:solidFill>
                    <a:srgbClr val="4D4F53"/>
                  </a:solidFill>
                  <a:latin typeface="Arial"/>
                  <a:cs typeface="Arial"/>
                </a:rPr>
                <a:t>&amp; Access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733036" y="3474981"/>
              <a:ext cx="914162" cy="365760"/>
            </a:xfrm>
            <a:prstGeom prst="rect">
              <a:avLst/>
            </a:prstGeom>
            <a:solidFill>
              <a:srgbClr val="F9C32D"/>
            </a:solidFill>
            <a:ln w="12700">
              <a:solidFill>
                <a:schemeClr val="accent6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 err="1">
                  <a:solidFill>
                    <a:srgbClr val="4D4F53"/>
                  </a:solidFill>
                  <a:latin typeface="Arial"/>
                  <a:cs typeface="Arial"/>
                </a:rPr>
                <a:t>HttpFS</a:t>
              </a:r>
              <a:endParaRPr lang="en-US" sz="900" dirty="0">
                <a:solidFill>
                  <a:srgbClr val="4D4F53"/>
                </a:solidFill>
                <a:latin typeface="Arial"/>
                <a:cs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733036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685800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solidFill>
                    <a:srgbClr val="4D4F53"/>
                  </a:solidFill>
                  <a:latin typeface="Arial"/>
                  <a:cs typeface="Arial"/>
                </a:rPr>
                <a:t>Hue</a:t>
              </a:r>
            </a:p>
          </p:txBody>
        </p:sp>
      </p:grpSp>
      <p:sp>
        <p:nvSpPr>
          <p:cNvPr id="26" name="Oval 25"/>
          <p:cNvSpPr/>
          <p:nvPr/>
        </p:nvSpPr>
        <p:spPr bwMode="auto">
          <a:xfrm>
            <a:off x="1437813" y="3477849"/>
            <a:ext cx="998464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NFS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2670502" y="3477849"/>
            <a:ext cx="998464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HDFS API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4510143" y="3477849"/>
            <a:ext cx="1055252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 err="1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HBase</a:t>
            </a: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 API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5799619" y="3477849"/>
            <a:ext cx="998464" cy="237281"/>
          </a:xfrm>
          <a:prstGeom prst="ellipse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0D0D0D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JSON API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59049" y="3477849"/>
            <a:ext cx="6324186" cy="111498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Rectangle 94"/>
          <p:cNvSpPr/>
          <p:nvPr/>
        </p:nvSpPr>
        <p:spPr>
          <a:xfrm rot="16200000">
            <a:off x="-1107406" y="2582302"/>
            <a:ext cx="3694207" cy="326853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prstClr val="white"/>
                </a:solidFill>
                <a:latin typeface="Arial"/>
                <a:cs typeface="Arial"/>
              </a:rPr>
              <a:t>MapR Control System</a:t>
            </a:r>
          </a:p>
          <a:p>
            <a:pPr algn="ctr" defTabSz="685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  <a:cs typeface="Arial"/>
              </a:rPr>
              <a:t>(Management and Monitoring)</a:t>
            </a:r>
          </a:p>
        </p:txBody>
      </p:sp>
    </p:spTree>
    <p:extLst>
      <p:ext uri="{BB962C8B-B14F-4D97-AF65-F5344CB8AC3E}">
        <p14:creationId xmlns:p14="http://schemas.microsoft.com/office/powerpoint/2010/main" val="137435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520" y="995167"/>
            <a:ext cx="841396" cy="3020854"/>
          </a:xfrm>
          <a:prstGeom prst="rect">
            <a:avLst/>
          </a:prstGeom>
          <a:solidFill>
            <a:srgbClr val="D9D9D9"/>
          </a:solidFill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cxnSp>
        <p:nvCxnSpPr>
          <p:cNvPr id="70" name="Straight Arrow Connector 69"/>
          <p:cNvCxnSpPr/>
          <p:nvPr/>
        </p:nvCxnSpPr>
        <p:spPr>
          <a:xfrm>
            <a:off x="6547764" y="1858192"/>
            <a:ext cx="298755" cy="0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995181" y="1004716"/>
            <a:ext cx="3565441" cy="2421929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68577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pic>
        <p:nvPicPr>
          <p:cNvPr id="77" name="Picture 76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179" y="3605814"/>
            <a:ext cx="3601893" cy="410207"/>
          </a:xfrm>
          <a:prstGeom prst="rect">
            <a:avLst/>
          </a:prstGeom>
          <a:solidFill>
            <a:srgbClr val="D9D9D9"/>
          </a:solidFill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pic>
        <p:nvPicPr>
          <p:cNvPr id="78" name="Picture 77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180" y="4191947"/>
            <a:ext cx="3601892" cy="587423"/>
          </a:xfrm>
          <a:prstGeom prst="rect">
            <a:avLst/>
          </a:prstGeom>
          <a:solidFill>
            <a:srgbClr val="D9D9D9"/>
          </a:solidFill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23" name="Rectangle 22"/>
          <p:cNvSpPr/>
          <p:nvPr/>
        </p:nvSpPr>
        <p:spPr bwMode="auto">
          <a:xfrm>
            <a:off x="3115770" y="2271713"/>
            <a:ext cx="3314832" cy="652946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60C30"/>
                </a:solidFill>
              </a:rPr>
              <a:t>Data </a:t>
            </a:r>
            <a:r>
              <a:rPr lang="en-US" dirty="0" smtClean="0">
                <a:solidFill>
                  <a:srgbClr val="C60C30"/>
                </a:solidFill>
              </a:rPr>
              <a:t>Exploration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83330" y="2382980"/>
            <a:ext cx="1089682" cy="23083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dot"/>
          </a:ln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050" b="1" dirty="0">
                <a:solidFill>
                  <a:prstClr val="white"/>
                </a:solidFill>
                <a:cs typeface="Sinova Pro Regular"/>
              </a:rPr>
              <a:t>MapR-FS</a:t>
            </a:r>
            <a:endParaRPr lang="en-US" sz="825" b="1" dirty="0">
              <a:solidFill>
                <a:prstClr val="white"/>
              </a:solidFill>
              <a:cs typeface="Sinova Pro Regular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43793" y="2647910"/>
            <a:ext cx="3290110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25" b="1" dirty="0">
                <a:solidFill>
                  <a:prstClr val="white"/>
                </a:solidFill>
                <a:cs typeface="Sinova Pro Bold"/>
              </a:rPr>
              <a:t>MapR Data Platform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89112" y="4173974"/>
            <a:ext cx="1684323" cy="270971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noAutofit/>
          </a:bodyPr>
          <a:lstStyle/>
          <a:p>
            <a:pPr algn="ctr">
              <a:lnSpc>
                <a:spcPts val="1418"/>
              </a:lnSpc>
            </a:pPr>
            <a:r>
              <a:rPr lang="en-US" sz="1125" b="1" dirty="0">
                <a:solidFill>
                  <a:schemeClr val="accent4"/>
                </a:solidFill>
                <a:latin typeface="+mj-lt"/>
                <a:cs typeface="Sinova Pro Bold"/>
              </a:rPr>
              <a:t>Data Warehouses</a:t>
            </a:r>
          </a:p>
        </p:txBody>
      </p:sp>
      <p:sp>
        <p:nvSpPr>
          <p:cNvPr id="58" name="Pentagon 57"/>
          <p:cNvSpPr/>
          <p:nvPr/>
        </p:nvSpPr>
        <p:spPr bwMode="auto">
          <a:xfrm>
            <a:off x="3115770" y="1094854"/>
            <a:ext cx="1572982" cy="1080742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 w="19050" cmpd="sng" algn="ctr">
            <a:noFill/>
            <a:prstDash val="sysDot"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r>
              <a:rPr lang="en-US" sz="1125" b="1" dirty="0">
                <a:solidFill>
                  <a:schemeClr val="bg1"/>
                </a:solidFill>
              </a:rPr>
              <a:t>ETL Processing </a:t>
            </a:r>
            <a:br>
              <a:rPr lang="en-US" sz="1125" b="1" dirty="0">
                <a:solidFill>
                  <a:schemeClr val="bg1"/>
                </a:solidFill>
              </a:rPr>
            </a:br>
            <a:r>
              <a:rPr lang="en-US" sz="1125" dirty="0">
                <a:solidFill>
                  <a:schemeClr val="bg1"/>
                </a:solidFill>
              </a:rPr>
              <a:t>(</a:t>
            </a:r>
            <a:r>
              <a:rPr lang="en-US" sz="1125" dirty="0" err="1">
                <a:solidFill>
                  <a:schemeClr val="bg1"/>
                </a:solidFill>
              </a:rPr>
              <a:t>MapReduce</a:t>
            </a:r>
            <a:r>
              <a:rPr lang="en-US" sz="1125" dirty="0">
                <a:solidFill>
                  <a:schemeClr val="bg1"/>
                </a:solidFill>
              </a:rPr>
              <a:t>, Spark, Pig) 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900545" y="1094853"/>
            <a:ext cx="1533358" cy="1080743"/>
          </a:xfrm>
          <a:prstGeom prst="rect">
            <a:avLst/>
          </a:prstGeom>
          <a:solidFill>
            <a:schemeClr val="accent1"/>
          </a:solidFill>
          <a:ln w="19050" cmpd="sng" algn="ctr">
            <a:noFill/>
            <a:prstDash val="sysDot"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r>
              <a:rPr lang="en-US" sz="1125" b="1" dirty="0">
                <a:solidFill>
                  <a:schemeClr val="bg1"/>
                </a:solidFill>
              </a:rPr>
              <a:t>Interactive </a:t>
            </a:r>
            <a:br>
              <a:rPr lang="en-US" sz="1125" b="1" dirty="0">
                <a:solidFill>
                  <a:schemeClr val="bg1"/>
                </a:solidFill>
              </a:rPr>
            </a:br>
            <a:r>
              <a:rPr lang="en-US" sz="1125" b="1" dirty="0">
                <a:solidFill>
                  <a:schemeClr val="bg1"/>
                </a:solidFill>
              </a:rPr>
              <a:t>Query Engine</a:t>
            </a:r>
          </a:p>
          <a:p>
            <a:pPr algn="ctr" eaLnBrk="0" hangingPunct="0"/>
            <a:r>
              <a:rPr lang="en-US" sz="1125" dirty="0">
                <a:solidFill>
                  <a:schemeClr val="bg1"/>
                </a:solidFill>
              </a:rPr>
              <a:t>(</a:t>
            </a:r>
            <a:r>
              <a:rPr lang="en-US" sz="1125" b="1" dirty="0">
                <a:solidFill>
                  <a:schemeClr val="bg1"/>
                </a:solidFill>
              </a:rPr>
              <a:t>Drill</a:t>
            </a:r>
            <a:r>
              <a:rPr lang="en-US" sz="1125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56376" y="2460812"/>
            <a:ext cx="825617" cy="3462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900" b="1" dirty="0">
                <a:solidFill>
                  <a:srgbClr val="747678"/>
                </a:solidFill>
              </a:rPr>
              <a:t>Data </a:t>
            </a:r>
            <a:br>
              <a:rPr lang="en-US" sz="900" b="1" dirty="0">
                <a:solidFill>
                  <a:srgbClr val="747678"/>
                </a:solidFill>
              </a:rPr>
            </a:br>
            <a:r>
              <a:rPr lang="en-US" sz="900" b="1" dirty="0">
                <a:solidFill>
                  <a:srgbClr val="747678"/>
                </a:solidFill>
              </a:rPr>
              <a:t>Exploration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995179" y="3605814"/>
            <a:ext cx="3601893" cy="398281"/>
          </a:xfrm>
          <a:prstGeom prst="rect">
            <a:avLst/>
          </a:prstGeom>
          <a:noFill/>
          <a:ln w="9525" algn="ctr">
            <a:noFill/>
            <a:prstDash val="sysDot"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r>
              <a:rPr lang="en-US" sz="1125" b="1" dirty="0">
                <a:solidFill>
                  <a:schemeClr val="accent4"/>
                </a:solidFill>
              </a:rPr>
              <a:t>Offload / Reload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0743" y="995165"/>
            <a:ext cx="1196104" cy="2412914"/>
          </a:xfrm>
          <a:prstGeom prst="rect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908847" y="822518"/>
            <a:ext cx="953271" cy="246613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00" dirty="0">
              <a:solidFill>
                <a:prstClr val="black"/>
              </a:solidFill>
            </a:endParaRPr>
          </a:p>
          <a:p>
            <a:pPr algn="ctr" eaLnBrk="0" hangingPunct="0"/>
            <a:endParaRPr lang="en-US" sz="1000" dirty="0">
              <a:solidFill>
                <a:prstClr val="black"/>
              </a:solidFill>
            </a:endParaRPr>
          </a:p>
          <a:p>
            <a:pPr algn="ctr" eaLnBrk="0" hangingPunct="0"/>
            <a:endParaRPr lang="en-US" sz="1000" dirty="0">
              <a:solidFill>
                <a:prstClr val="black"/>
              </a:solidFill>
            </a:endParaRPr>
          </a:p>
          <a:p>
            <a:pPr algn="ctr" eaLnBrk="0" hangingPunct="0"/>
            <a:endParaRPr lang="en-US" sz="900" dirty="0">
              <a:solidFill>
                <a:prstClr val="black"/>
              </a:solidFill>
            </a:endParaRPr>
          </a:p>
          <a:p>
            <a:pPr eaLnBrk="0" hangingPunct="0">
              <a:spcAft>
                <a:spcPts val="900"/>
              </a:spcAft>
            </a:pPr>
            <a:r>
              <a:rPr lang="en-US" sz="900" b="1" dirty="0">
                <a:solidFill>
                  <a:schemeClr val="accent4"/>
                </a:solidFill>
              </a:rPr>
              <a:t>OLTP, ERP, </a:t>
            </a:r>
            <a:br>
              <a:rPr lang="en-US" sz="900" b="1" dirty="0">
                <a:solidFill>
                  <a:schemeClr val="accent4"/>
                </a:solidFill>
              </a:rPr>
            </a:br>
            <a:r>
              <a:rPr lang="en-US" sz="900" b="1" dirty="0" smtClean="0">
                <a:solidFill>
                  <a:schemeClr val="accent4"/>
                </a:solidFill>
              </a:rPr>
              <a:t>CRM</a:t>
            </a:r>
          </a:p>
          <a:p>
            <a:pPr eaLnBrk="0" hangingPunct="0">
              <a:spcAft>
                <a:spcPts val="900"/>
              </a:spcAft>
            </a:pPr>
            <a:r>
              <a:rPr lang="en-US" sz="900" b="1" dirty="0" smtClean="0">
                <a:solidFill>
                  <a:schemeClr val="accent4"/>
                </a:solidFill>
              </a:rPr>
              <a:t>Documents</a:t>
            </a: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>
                <a:solidFill>
                  <a:schemeClr val="accent4"/>
                </a:solidFill>
              </a:rPr>
              <a:t>CSV</a:t>
            </a: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>
                <a:solidFill>
                  <a:schemeClr val="accent4"/>
                </a:solidFill>
              </a:rPr>
              <a:t>Text Files</a:t>
            </a: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900" b="1" dirty="0" smtClean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 smtClean="0">
                <a:solidFill>
                  <a:schemeClr val="accent4"/>
                </a:solidFill>
              </a:rPr>
              <a:t>Social </a:t>
            </a:r>
            <a:r>
              <a:rPr lang="en-US" sz="900" b="1" dirty="0">
                <a:solidFill>
                  <a:schemeClr val="accent4"/>
                </a:solidFill>
              </a:rPr>
              <a:t>Media</a:t>
            </a:r>
          </a:p>
          <a:p>
            <a:pPr eaLnBrk="0" hangingPunct="0">
              <a:spcAft>
                <a:spcPts val="150"/>
              </a:spcAft>
            </a:pP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r>
              <a:rPr lang="en-US" sz="900" b="1" dirty="0" smtClean="0">
                <a:solidFill>
                  <a:schemeClr val="accent4"/>
                </a:solidFill>
              </a:rPr>
              <a:t>Clickstream</a:t>
            </a:r>
            <a:endParaRPr lang="en-US" sz="9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1000" b="1" dirty="0">
              <a:solidFill>
                <a:schemeClr val="accent4"/>
              </a:solidFill>
            </a:endParaRPr>
          </a:p>
          <a:p>
            <a:pPr eaLnBrk="0" hangingPunct="0">
              <a:spcAft>
                <a:spcPts val="150"/>
              </a:spcAft>
            </a:pPr>
            <a:endParaRPr lang="en-US" sz="1000" b="1" dirty="0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H="1">
            <a:off x="595564" y="1448693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flipH="1">
            <a:off x="595564" y="1812917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H="1">
            <a:off x="595564" y="2197240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flipH="1">
            <a:off x="595564" y="2645516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 bwMode="auto">
          <a:xfrm flipH="1">
            <a:off x="595564" y="3026525"/>
            <a:ext cx="996404" cy="0"/>
          </a:xfrm>
          <a:prstGeom prst="line">
            <a:avLst/>
          </a:prstGeom>
          <a:ln w="1905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8" y="1079142"/>
            <a:ext cx="287093" cy="265912"/>
          </a:xfrm>
          <a:prstGeom prst="rect">
            <a:avLst/>
          </a:prstGeom>
        </p:spPr>
      </p:pic>
      <p:pic>
        <p:nvPicPr>
          <p:cNvPr id="14" name="Picture 13" descr="Icon_Data-Sources_Grey_Social-Media_300x300px_tran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2" y="2664194"/>
            <a:ext cx="321312" cy="321228"/>
          </a:xfrm>
          <a:prstGeom prst="rect">
            <a:avLst/>
          </a:prstGeom>
        </p:spPr>
      </p:pic>
      <p:pic>
        <p:nvPicPr>
          <p:cNvPr id="15" name="Picture 14" descr="Icon_Data-Sources_Grey_Clickstream_300x300px_tran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3" y="3066357"/>
            <a:ext cx="282079" cy="282005"/>
          </a:xfrm>
          <a:prstGeom prst="rect">
            <a:avLst/>
          </a:prstGeom>
        </p:spPr>
      </p:pic>
      <p:pic>
        <p:nvPicPr>
          <p:cNvPr id="16" name="Picture 15" descr="Icon_Data-Sources_Grey_Documents_300x300px_trans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7" y="1488283"/>
            <a:ext cx="287513" cy="287438"/>
          </a:xfrm>
          <a:prstGeom prst="rect">
            <a:avLst/>
          </a:prstGeom>
        </p:spPr>
      </p:pic>
      <p:pic>
        <p:nvPicPr>
          <p:cNvPr id="17" name="Picture 16" descr="Icon_Data-Sources_Grey_CSV_300x300px_trans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3" y="1858194"/>
            <a:ext cx="293938" cy="293861"/>
          </a:xfrm>
          <a:prstGeom prst="rect">
            <a:avLst/>
          </a:prstGeom>
        </p:spPr>
      </p:pic>
      <p:pic>
        <p:nvPicPr>
          <p:cNvPr id="18" name="Picture 17" descr="Icon_Data-Sources_Grey_Text-Files_300x300px_tran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7" y="2253213"/>
            <a:ext cx="305773" cy="305693"/>
          </a:xfrm>
          <a:prstGeom prst="rect">
            <a:avLst/>
          </a:prstGeom>
        </p:spPr>
      </p:pic>
      <p:pic>
        <p:nvPicPr>
          <p:cNvPr id="19" name="Picture 18" descr="Icon_Use-Cases_Gray_Data-Mining_v1_300x300px_tra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87" y="2012986"/>
            <a:ext cx="435419" cy="435305"/>
          </a:xfrm>
          <a:prstGeom prst="rect">
            <a:avLst/>
          </a:prstGeom>
        </p:spPr>
      </p:pic>
      <p:sp>
        <p:nvSpPr>
          <p:cNvPr id="22" name="Right Triangle 21"/>
          <p:cNvSpPr/>
          <p:nvPr/>
        </p:nvSpPr>
        <p:spPr bwMode="auto">
          <a:xfrm rot="13500000">
            <a:off x="1597901" y="2037211"/>
            <a:ext cx="226788" cy="226847"/>
          </a:xfrm>
          <a:prstGeom prst="rtTriangl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7" name="Right Triangle 66"/>
          <p:cNvSpPr/>
          <p:nvPr/>
        </p:nvSpPr>
        <p:spPr bwMode="auto">
          <a:xfrm rot="13500000">
            <a:off x="4490819" y="1525447"/>
            <a:ext cx="300160" cy="300238"/>
          </a:xfrm>
          <a:prstGeom prst="rtTriangle">
            <a:avLst/>
          </a:prstGeom>
          <a:solidFill>
            <a:srgbClr val="C60C30"/>
          </a:solidFill>
          <a:ln w="9525" algn="ctr">
            <a:noFill/>
            <a:round/>
            <a:headEnd/>
            <a:tailEnd/>
          </a:ln>
          <a:effectLst>
            <a:outerShdw blurRad="206375" dir="2700000" sx="102000" sy="102000" algn="tl" rotWithShape="0">
              <a:srgbClr val="000000">
                <a:alpha val="23000"/>
              </a:srgbClr>
            </a:outerShdw>
          </a:effectLst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77615" y="2106821"/>
            <a:ext cx="409039" cy="1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box-grey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091" y="986148"/>
            <a:ext cx="846847" cy="2421930"/>
          </a:xfrm>
          <a:prstGeom prst="rect">
            <a:avLst/>
          </a:prstGeom>
          <a:effectLst>
            <a:outerShdw blurRad="123825" dist="254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952091" y="1994426"/>
            <a:ext cx="846847" cy="24237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125" b="1" dirty="0">
                <a:solidFill>
                  <a:schemeClr val="tx2"/>
                </a:solidFill>
              </a:rPr>
              <a:t>NFS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287042" y="2382980"/>
            <a:ext cx="1066008" cy="23083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dot"/>
          </a:ln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050" b="1" dirty="0">
                <a:solidFill>
                  <a:prstClr val="white"/>
                </a:solidFill>
                <a:cs typeface="Sinova Pro Regular"/>
              </a:rPr>
              <a:t>MapR Streams</a:t>
            </a:r>
            <a:endParaRPr lang="en-US" sz="825" b="1" dirty="0">
              <a:solidFill>
                <a:prstClr val="white"/>
              </a:solidFill>
              <a:cs typeface="Sinova Pro Regular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115770" y="2271714"/>
            <a:ext cx="3318133" cy="1029125"/>
          </a:xfrm>
          <a:prstGeom prst="rect">
            <a:avLst/>
          </a:prstGeom>
          <a:noFill/>
          <a:ln w="38100" cmpd="sng" algn="ctr">
            <a:solidFill>
              <a:schemeClr val="accent1"/>
            </a:solidFill>
            <a:round/>
            <a:headEnd/>
            <a:tailEnd/>
          </a:ln>
        </p:spPr>
        <p:txBody>
          <a:bodyPr lIns="68577" tIns="34289" rIns="68577" bIns="34289" rtlCol="0" anchor="ctr"/>
          <a:lstStyle/>
          <a:p>
            <a:pPr algn="ctr" eaLnBrk="0" hangingPunct="0"/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94663" y="2977603"/>
            <a:ext cx="2135939" cy="230830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  <a:cs typeface="Sinova Pro Bold"/>
              </a:rPr>
              <a:t>Converged Data Platform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800269" y="986149"/>
            <a:ext cx="850218" cy="3029871"/>
            <a:chOff x="9273321" y="1314864"/>
            <a:chExt cx="1133329" cy="3925809"/>
          </a:xfrm>
        </p:grpSpPr>
        <p:pic>
          <p:nvPicPr>
            <p:cNvPr id="69" name="Picture 68" descr="box-grey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80911" y="1314864"/>
              <a:ext cx="1117845" cy="3925809"/>
            </a:xfrm>
            <a:prstGeom prst="rect">
              <a:avLst/>
            </a:prstGeom>
            <a:solidFill>
              <a:srgbClr val="D9D9D9"/>
            </a:solidFill>
            <a:effectLst>
              <a:outerShdw blurRad="123825" dist="25400" dir="2700000" algn="t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75" name="TextBox 74"/>
            <p:cNvSpPr txBox="1"/>
            <p:nvPr/>
          </p:nvSpPr>
          <p:spPr>
            <a:xfrm>
              <a:off x="9273321" y="1957171"/>
              <a:ext cx="1108429" cy="47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747678"/>
                  </a:solidFill>
                </a:rPr>
                <a:t> Business Intelligence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90327" y="4571133"/>
              <a:ext cx="1108429" cy="299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747678"/>
                  </a:solidFill>
                </a:rPr>
                <a:t>Reporting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298221" y="3313332"/>
              <a:ext cx="1108429" cy="299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747678"/>
                  </a:solidFill>
                </a:rPr>
                <a:t> Analytics</a:t>
              </a:r>
            </a:p>
          </p:txBody>
        </p:sp>
        <p:pic>
          <p:nvPicPr>
            <p:cNvPr id="12" name="Picture 11" descr="Icon_Big-Data_Gray_Analytics_300x300px_trans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6140" y="2868110"/>
              <a:ext cx="503006" cy="503006"/>
            </a:xfrm>
            <a:prstGeom prst="rect">
              <a:avLst/>
            </a:prstGeom>
          </p:spPr>
        </p:pic>
        <p:pic>
          <p:nvPicPr>
            <p:cNvPr id="20" name="Picture 19" descr="Icon_Big-Data_Gray_Business-Intelligence_300x300px_trans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490" y="1580597"/>
              <a:ext cx="425611" cy="425611"/>
            </a:xfrm>
            <a:prstGeom prst="rect">
              <a:avLst/>
            </a:prstGeom>
          </p:spPr>
        </p:pic>
        <p:pic>
          <p:nvPicPr>
            <p:cNvPr id="61" name="Picture 60" descr="Icons_PPT_Gray_Fileshare.png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3932" r="61352" b="24193"/>
            <a:stretch/>
          </p:blipFill>
          <p:spPr>
            <a:xfrm>
              <a:off x="9666166" y="4130975"/>
              <a:ext cx="320685" cy="430449"/>
            </a:xfrm>
            <a:prstGeom prst="rect">
              <a:avLst/>
            </a:prstGeom>
          </p:spPr>
        </p:pic>
        <p:cxnSp>
          <p:nvCxnSpPr>
            <p:cNvPr id="71" name="Straight Connector 70"/>
            <p:cNvCxnSpPr/>
            <p:nvPr/>
          </p:nvCxnSpPr>
          <p:spPr bwMode="auto">
            <a:xfrm flipH="1">
              <a:off x="9425050" y="2653692"/>
              <a:ext cx="820995" cy="0"/>
            </a:xfrm>
            <a:prstGeom prst="line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9425050" y="3897922"/>
              <a:ext cx="820995" cy="0"/>
            </a:xfrm>
            <a:prstGeom prst="line">
              <a:avLst/>
            </a:prstGeom>
            <a:ln w="19050" cmpd="sng">
              <a:solidFill>
                <a:schemeClr val="tx1">
                  <a:lumMod val="65000"/>
                  <a:lumOff val="35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MapR006_DphIV_app_ppt_logotype_rgbRED_noBox.eps"/>
          <p:cNvPicPr>
            <a:picLocks noChangeAspect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15" y="2995739"/>
            <a:ext cx="951896" cy="243151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4679501" y="3408079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902459" y="3408080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582" y="4343128"/>
            <a:ext cx="771123" cy="78121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3004430" y="4173974"/>
            <a:ext cx="1684323" cy="270971"/>
          </a:xfrm>
          <a:prstGeom prst="rect">
            <a:avLst/>
          </a:prstGeom>
          <a:noFill/>
        </p:spPr>
        <p:txBody>
          <a:bodyPr wrap="square" lIns="68577" tIns="34289" rIns="68577" bIns="34289" rtlCol="0" anchor="ctr">
            <a:noAutofit/>
          </a:bodyPr>
          <a:lstStyle/>
          <a:p>
            <a:pPr algn="ctr">
              <a:lnSpc>
                <a:spcPts val="1418"/>
              </a:lnSpc>
            </a:pPr>
            <a:r>
              <a:rPr lang="en-US" sz="1125" b="1" dirty="0">
                <a:solidFill>
                  <a:schemeClr val="accent4"/>
                </a:solidFill>
                <a:latin typeface="+mn-lt"/>
                <a:cs typeface="Sinova Pro Bold"/>
              </a:rPr>
              <a:t>Data Marts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679501" y="4016020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4902459" y="4016021"/>
            <a:ext cx="0" cy="156365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293502" y="4361099"/>
            <a:ext cx="1107483" cy="642084"/>
            <a:chOff x="4426999" y="5814798"/>
            <a:chExt cx="1476259" cy="856112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999" y="5814798"/>
              <a:ext cx="753080" cy="763131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178" y="5814798"/>
              <a:ext cx="753080" cy="763131"/>
            </a:xfrm>
            <a:prstGeom prst="rect">
              <a:avLst/>
            </a:prstGeom>
          </p:spPr>
        </p:pic>
        <p:sp>
          <p:nvSpPr>
            <p:cNvPr id="25" name="Can 24"/>
            <p:cNvSpPr/>
            <p:nvPr/>
          </p:nvSpPr>
          <p:spPr bwMode="auto">
            <a:xfrm>
              <a:off x="4856640" y="6159388"/>
              <a:ext cx="618521" cy="511522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z="105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24" y="4542881"/>
            <a:ext cx="564957" cy="572348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6547765" y="1448693"/>
            <a:ext cx="1271185" cy="0"/>
          </a:xfrm>
          <a:prstGeom prst="straightConnector1">
            <a:avLst/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342511" y="2376901"/>
            <a:ext cx="864786" cy="23083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dot"/>
          </a:ln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1050" b="1" dirty="0">
                <a:solidFill>
                  <a:prstClr val="white"/>
                </a:solidFill>
                <a:cs typeface="Sinova Pro Regular"/>
              </a:rPr>
              <a:t>MapR-DB</a:t>
            </a:r>
            <a:endParaRPr lang="en-US" sz="825" b="1" dirty="0">
              <a:solidFill>
                <a:prstClr val="white"/>
              </a:solidFill>
              <a:cs typeface="Sinova Pro Regular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560622" y="4016022"/>
            <a:ext cx="1664246" cy="469637"/>
          </a:xfrm>
          <a:prstGeom prst="bentConnector3">
            <a:avLst>
              <a:gd name="adj1" fmla="val 99145"/>
            </a:avLst>
          </a:prstGeom>
          <a:ln w="28575" cmpd="sng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440273" y="2181926"/>
            <a:ext cx="5801678" cy="815273"/>
          </a:xfrm>
          <a:prstGeom prst="rect">
            <a:avLst/>
          </a:prstGeom>
          <a:noFill/>
          <a:ln>
            <a:noFill/>
          </a:ln>
        </p:spPr>
        <p:txBody>
          <a:bodyPr wrap="square" lIns="95075" tIns="47525" rIns="95075" bIns="47525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0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lang="en-US"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713951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Files from other storages</a:t>
            </a:r>
          </a:p>
          <a:p>
            <a:r>
              <a:rPr lang="en-US" sz="2400" dirty="0" smtClean="0"/>
              <a:t>Databases like Oracle, MySQL, MongoDB, Cassandra</a:t>
            </a:r>
          </a:p>
          <a:p>
            <a:r>
              <a:rPr lang="en-US" sz="2400" dirty="0" smtClean="0"/>
              <a:t>Applications calling external interfaces, e.g. REST</a:t>
            </a:r>
          </a:p>
          <a:p>
            <a:r>
              <a:rPr lang="en-US" sz="2400" dirty="0" smtClean="0"/>
              <a:t>Sensors</a:t>
            </a:r>
          </a:p>
          <a:p>
            <a:r>
              <a:rPr lang="en-US" sz="2400" dirty="0" smtClean="0"/>
              <a:t>External streams like </a:t>
            </a:r>
            <a:r>
              <a:rPr lang="en-US" sz="2400" dirty="0" smtClean="0"/>
              <a:t>Kafka</a:t>
            </a:r>
          </a:p>
          <a:p>
            <a:r>
              <a:rPr lang="en-US" sz="2400" dirty="0" err="1" smtClean="0"/>
              <a:t>Socia</a:t>
            </a:r>
            <a:r>
              <a:rPr lang="en-US" sz="2400" dirty="0" smtClean="0"/>
              <a:t> Media</a:t>
            </a:r>
          </a:p>
          <a:p>
            <a:r>
              <a:rPr lang="en-US" sz="2400" dirty="0" smtClean="0"/>
              <a:t>Clickstreams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Sources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4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PR Template 2017_jt4GW">
  <a:themeElements>
    <a:clrScheme name="Custom 1">
      <a:dk1>
        <a:srgbClr val="000000"/>
      </a:dk1>
      <a:lt1>
        <a:srgbClr val="FFFFFF"/>
      </a:lt1>
      <a:dk2>
        <a:srgbClr val="4D4F53"/>
      </a:dk2>
      <a:lt2>
        <a:srgbClr val="00274C"/>
      </a:lt2>
      <a:accent1>
        <a:srgbClr val="C8102E"/>
      </a:accent1>
      <a:accent2>
        <a:srgbClr val="3B6E8E"/>
      </a:accent2>
      <a:accent3>
        <a:srgbClr val="627D77"/>
      </a:accent3>
      <a:accent4>
        <a:srgbClr val="747678"/>
      </a:accent4>
      <a:accent5>
        <a:srgbClr val="592226"/>
      </a:accent5>
      <a:accent6>
        <a:srgbClr val="FDC82F"/>
      </a:accent6>
      <a:hlink>
        <a:srgbClr val="0098DB"/>
      </a:hlink>
      <a:folHlink>
        <a:srgbClr val="5922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1765</Words>
  <Application>Microsoft Macintosh PowerPoint</Application>
  <PresentationFormat>On-screen Show (16:9)</PresentationFormat>
  <Paragraphs>551</Paragraphs>
  <Slides>35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Aharoni</vt:lpstr>
      <vt:lpstr>Avenir Book</vt:lpstr>
      <vt:lpstr>Avenir Heavy</vt:lpstr>
      <vt:lpstr>Calibri</vt:lpstr>
      <vt:lpstr>Courier</vt:lpstr>
      <vt:lpstr>MS PGothic</vt:lpstr>
      <vt:lpstr>ＭＳ Ｐゴシック</vt:lpstr>
      <vt:lpstr>Noto Sans Symbols</vt:lpstr>
      <vt:lpstr>Open Sans</vt:lpstr>
      <vt:lpstr>Sinova Pro Bold</vt:lpstr>
      <vt:lpstr>Sinova Pro Regular</vt:lpstr>
      <vt:lpstr>Wingdings</vt:lpstr>
      <vt:lpstr>Arial</vt:lpstr>
      <vt:lpstr>MAPR Template 2017_jt4GW</vt:lpstr>
      <vt:lpstr>Data Ingest</vt:lpstr>
      <vt:lpstr>Agenda</vt:lpstr>
      <vt:lpstr>PowerPoint Presentation</vt:lpstr>
      <vt:lpstr>Customers Do-It-Yourself </vt:lpstr>
      <vt:lpstr>Evolution of the MapR Converged Platform</vt:lpstr>
      <vt:lpstr>Open Source by design</vt:lpstr>
      <vt:lpstr>Data Exploration</vt:lpstr>
      <vt:lpstr>PowerPoint Presentation</vt:lpstr>
      <vt:lpstr>Data Sources</vt:lpstr>
      <vt:lpstr>PowerPoint Presentation</vt:lpstr>
      <vt:lpstr>MapR Components and Tools</vt:lpstr>
      <vt:lpstr>Data Ingestion is key to a Converged Platform</vt:lpstr>
      <vt:lpstr>POSIX Client Use cases</vt:lpstr>
      <vt:lpstr>MapR POSIX Client: Secure Faster Native Access</vt:lpstr>
      <vt:lpstr>MapR POSIX Client: Multiple cluster access</vt:lpstr>
      <vt:lpstr>More options to connect to MapR</vt:lpstr>
      <vt:lpstr>PowerPoint Presentation</vt:lpstr>
      <vt:lpstr>3rd party tools could be …</vt:lpstr>
      <vt:lpstr>PowerPoint Presentation</vt:lpstr>
      <vt:lpstr>ETL Approach is Jaded</vt:lpstr>
      <vt:lpstr>Product:  StreamSets Data Collector</vt:lpstr>
      <vt:lpstr>PowerPoint Presentation</vt:lpstr>
      <vt:lpstr>Getting Data onto a Cluster</vt:lpstr>
      <vt:lpstr>Using Data on Cluster</vt:lpstr>
      <vt:lpstr>With MapR-FS You Can Use POSIX</vt:lpstr>
      <vt:lpstr>Handling Data with NFS in MapR</vt:lpstr>
      <vt:lpstr>PowerPoint Presentation</vt:lpstr>
      <vt:lpstr>NFS and FUSE Access</vt:lpstr>
      <vt:lpstr>PowerPoint Presentation</vt:lpstr>
      <vt:lpstr>PowerPoint Presentation</vt:lpstr>
      <vt:lpstr>Data Placement </vt:lpstr>
      <vt:lpstr>Label based scheduling + JobQueue ACLs</vt:lpstr>
      <vt:lpstr>PowerPoint Presentation</vt:lpstr>
      <vt:lpstr>DB Schema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validation Troubleshooting tips</dc:title>
  <cp:lastModifiedBy>Carsten Hufe</cp:lastModifiedBy>
  <cp:revision>50</cp:revision>
  <dcterms:modified xsi:type="dcterms:W3CDTF">2017-10-23T15:33:22Z</dcterms:modified>
</cp:coreProperties>
</file>